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6" r:id="rId7"/>
    <p:sldId id="265" r:id="rId8"/>
    <p:sldId id="264" r:id="rId9"/>
    <p:sldId id="263" r:id="rId10"/>
    <p:sldId id="267" r:id="rId11"/>
    <p:sldId id="268" r:id="rId12"/>
    <p:sldId id="256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5696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8491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58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343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953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20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5480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2612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061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6624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84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A4913-63F6-489C-AC2A-F4CAD0DA8E76}" type="datetimeFigureOut">
              <a:rPr lang="zh-TW" altLang="en-US" smtClean="0"/>
              <a:t>2020/4/24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C785B-B57C-4922-97E5-FFE9AE8147D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029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6%99%AF%E5%BE%B7%E9%95%87%E7%AA%91" TargetMode="External"/><Relationship Id="rId7" Type="http://schemas.openxmlformats.org/officeDocument/2006/relationships/hyperlink" Target="https://zh.wikipedia.org/wiki/%E7%93%B7%E5%99%A8" TargetMode="External"/><Relationship Id="rId2" Type="http://schemas.openxmlformats.org/officeDocument/2006/relationships/hyperlink" Target="https://zh.wikipedia.org/wiki/%E6%98%8E%E6%B8%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h.wikipedia.org/wiki/%E9%99%B6%E5%99%A8" TargetMode="External"/><Relationship Id="rId5" Type="http://schemas.openxmlformats.org/officeDocument/2006/relationships/hyperlink" Target="https://zh.wikipedia.org/wiki/%E9%87%89" TargetMode="External"/><Relationship Id="rId4" Type="http://schemas.openxmlformats.org/officeDocument/2006/relationships/hyperlink" Target="https://zh.wikipedia.org/wiki/%E9%88%B7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67544" y="332656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4000" dirty="0">
                <a:solidFill>
                  <a:prstClr val="black"/>
                </a:solidFill>
                <a:latin typeface="Cambria"/>
              </a:rPr>
              <a:t>109</a:t>
            </a:r>
            <a:r>
              <a:rPr lang="zh-TW" altLang="en-US" sz="4000" dirty="0">
                <a:solidFill>
                  <a:prstClr val="black"/>
                </a:solidFill>
                <a:latin typeface="Cambria"/>
              </a:rPr>
              <a:t>年度大道國中新住民學習</a:t>
            </a:r>
            <a:r>
              <a:rPr lang="zh-TW" altLang="en-US" sz="4000" dirty="0" smtClean="0">
                <a:solidFill>
                  <a:prstClr val="black"/>
                </a:solidFill>
                <a:latin typeface="Cambria"/>
              </a:rPr>
              <a:t>中心     </a:t>
            </a:r>
            <a:endParaRPr lang="en-US" altLang="zh-TW" sz="4000" dirty="0" smtClean="0">
              <a:solidFill>
                <a:prstClr val="black"/>
              </a:solidFill>
              <a:latin typeface="Cambria"/>
            </a:endParaRPr>
          </a:p>
          <a:p>
            <a:pPr lvl="0"/>
            <a:r>
              <a:rPr lang="zh-TW" altLang="en-US" sz="4000" dirty="0">
                <a:solidFill>
                  <a:prstClr val="black"/>
                </a:solidFill>
                <a:latin typeface="Cambria"/>
              </a:rPr>
              <a:t> </a:t>
            </a:r>
            <a:r>
              <a:rPr lang="zh-TW" altLang="en-US" sz="4000" dirty="0" smtClean="0">
                <a:solidFill>
                  <a:prstClr val="black"/>
                </a:solidFill>
                <a:latin typeface="Cambria"/>
              </a:rPr>
              <a:t>             走</a:t>
            </a:r>
            <a:r>
              <a:rPr lang="zh-TW" altLang="en-US" sz="4000" dirty="0">
                <a:solidFill>
                  <a:prstClr val="black"/>
                </a:solidFill>
                <a:latin typeface="Cambria"/>
              </a:rPr>
              <a:t>讀大肚</a:t>
            </a:r>
            <a:r>
              <a:rPr lang="zh-TW" altLang="en-US" sz="4000" dirty="0" smtClean="0">
                <a:solidFill>
                  <a:prstClr val="black"/>
                </a:solidFill>
                <a:latin typeface="Cambria"/>
              </a:rPr>
              <a:t>課程</a:t>
            </a:r>
            <a:endParaRPr lang="en-US" altLang="zh-TW" sz="4000" dirty="0" smtClean="0">
              <a:solidFill>
                <a:prstClr val="black"/>
              </a:solidFill>
              <a:latin typeface="Cambria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580112" y="2507412"/>
            <a:ext cx="3024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釉下</a:t>
            </a:r>
            <a:endParaRPr lang="en-US" altLang="zh-TW" sz="4800" dirty="0" smtClean="0"/>
          </a:p>
          <a:p>
            <a:r>
              <a:rPr lang="zh-TW" altLang="en-US" sz="4800" dirty="0" smtClean="0"/>
              <a:t>彩繪技法</a:t>
            </a:r>
            <a:endParaRPr lang="zh-TW" altLang="en-US" sz="48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5111552" y="4653136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 smtClean="0"/>
              <a:t>授課老師</a:t>
            </a:r>
            <a:r>
              <a:rPr lang="en-US" altLang="zh-TW" sz="4000" dirty="0" smtClean="0"/>
              <a:t>:</a:t>
            </a:r>
            <a:r>
              <a:rPr lang="zh-TW" altLang="en-US" sz="4000" dirty="0" smtClean="0"/>
              <a:t>華山窯</a:t>
            </a:r>
            <a:endParaRPr lang="en-US" altLang="zh-TW" sz="4000" dirty="0" smtClean="0"/>
          </a:p>
          <a:p>
            <a:r>
              <a:rPr lang="zh-TW" altLang="en-US" sz="4000" dirty="0"/>
              <a:t> </a:t>
            </a:r>
            <a:r>
              <a:rPr lang="zh-TW" altLang="en-US" sz="4000" dirty="0" smtClean="0"/>
              <a:t>                  陳茂松 </a:t>
            </a:r>
            <a:endParaRPr lang="en-US" altLang="zh-TW" sz="4000" dirty="0" smtClean="0"/>
          </a:p>
          <a:p>
            <a:r>
              <a:rPr lang="zh-TW" altLang="en-US" sz="4000" dirty="0"/>
              <a:t> </a:t>
            </a:r>
            <a:r>
              <a:rPr lang="zh-TW" altLang="en-US" sz="4000" dirty="0" smtClean="0"/>
              <a:t>                  </a:t>
            </a:r>
            <a:r>
              <a:rPr lang="zh-TW" altLang="en-US" sz="4000" dirty="0" smtClean="0"/>
              <a:t> </a:t>
            </a:r>
            <a:endParaRPr lang="zh-TW" altLang="en-US" sz="4000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57" y="2420888"/>
            <a:ext cx="4940504" cy="37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76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40" y="404664"/>
            <a:ext cx="3240360" cy="258127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936"/>
            <a:ext cx="3816085" cy="309634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47129"/>
            <a:ext cx="4000444" cy="309634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3875078" cy="279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57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4536504" cy="324499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883157"/>
            <a:ext cx="4320480" cy="335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6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38080"/>
            <a:ext cx="1512168" cy="20901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2587"/>
            <a:ext cx="1514559" cy="1566986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5393"/>
            <a:ext cx="1706908" cy="170690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514" y="573485"/>
            <a:ext cx="1629840" cy="173387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347" y="3447206"/>
            <a:ext cx="1370261" cy="17806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75" y="2702239"/>
            <a:ext cx="1844544" cy="1635289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9" y="4475775"/>
            <a:ext cx="2143125" cy="2143125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389" y="4388892"/>
            <a:ext cx="1729930" cy="2239249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508" y="4479173"/>
            <a:ext cx="2669827" cy="215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16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digitalarchives.tw/ImageCache/00/02/ec/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459" y="980728"/>
            <a:ext cx="3802037" cy="572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95536" y="797803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dirty="0" smtClean="0"/>
              <a:t>釉上彩</a:t>
            </a:r>
            <a:endParaRPr lang="zh-TW" altLang="en-US" sz="4800" dirty="0"/>
          </a:p>
        </p:txBody>
      </p:sp>
      <p:pic>
        <p:nvPicPr>
          <p:cNvPr id="1028" name="Picture 4" descr="http://static.easy.sina.com.tw/img/store/12580088143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" y="278092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04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80728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/>
              <a:t>釉下彩是瓷器釉彩装饰的</a:t>
            </a:r>
            <a:r>
              <a:rPr lang="zh-CN" altLang="en-US" sz="4000" b="1" dirty="0" smtClean="0"/>
              <a:t>一</a:t>
            </a:r>
            <a:r>
              <a:rPr lang="zh-TW" altLang="en-US" sz="4000" b="1" dirty="0" smtClean="0"/>
              <a:t>種</a:t>
            </a:r>
            <a:r>
              <a:rPr lang="zh-CN" altLang="en-US" sz="4000" b="1" dirty="0" smtClean="0"/>
              <a:t>，又</a:t>
            </a:r>
            <a:r>
              <a:rPr lang="zh-TW" altLang="en-US" sz="4000" b="1" dirty="0" smtClean="0"/>
              <a:t>稱</a:t>
            </a:r>
            <a:r>
              <a:rPr lang="zh-CN" altLang="en-US" sz="4000" b="1" dirty="0" smtClean="0"/>
              <a:t>“</a:t>
            </a:r>
            <a:r>
              <a:rPr lang="zh-TW" altLang="en-US" sz="4000" b="1" dirty="0" smtClean="0"/>
              <a:t>窯</a:t>
            </a:r>
            <a:r>
              <a:rPr lang="zh-CN" altLang="en-US" sz="4000" b="1" dirty="0" smtClean="0"/>
              <a:t>彩</a:t>
            </a:r>
            <a:r>
              <a:rPr lang="zh-CN" altLang="en-US" sz="4000" b="1" dirty="0"/>
              <a:t>”。釉下彩是陶瓷器的</a:t>
            </a:r>
            <a:r>
              <a:rPr lang="zh-CN" altLang="en-US" sz="4000" b="1" dirty="0" smtClean="0"/>
              <a:t>一</a:t>
            </a:r>
            <a:r>
              <a:rPr lang="zh-TW" altLang="en-US" sz="4000" b="1" dirty="0" smtClean="0"/>
              <a:t>種</a:t>
            </a:r>
            <a:r>
              <a:rPr lang="zh-CN" altLang="en-US" sz="4000" b="1" dirty="0" smtClean="0"/>
              <a:t>主要</a:t>
            </a:r>
            <a:r>
              <a:rPr lang="zh-TW" altLang="en-US" sz="4000" b="1" dirty="0" smtClean="0"/>
              <a:t>裝</a:t>
            </a:r>
            <a:r>
              <a:rPr lang="zh-CN" altLang="en-US" sz="4000" b="1" dirty="0" smtClean="0"/>
              <a:t>饰</a:t>
            </a:r>
            <a:r>
              <a:rPr lang="zh-CN" altLang="en-US" sz="4000" b="1" dirty="0"/>
              <a:t>手段，是用色料在已</a:t>
            </a:r>
            <a:r>
              <a:rPr lang="zh-CN" altLang="en-US" sz="4000" b="1" dirty="0" smtClean="0"/>
              <a:t>成型晾</a:t>
            </a:r>
            <a:r>
              <a:rPr lang="zh-TW" altLang="en-US" sz="4000" b="1" dirty="0" smtClean="0"/>
              <a:t>乾</a:t>
            </a:r>
            <a:r>
              <a:rPr lang="zh-CN" altLang="en-US" sz="4000" b="1" dirty="0" smtClean="0"/>
              <a:t>的</a:t>
            </a:r>
            <a:r>
              <a:rPr lang="zh-CN" altLang="en-US" sz="4000" b="1" dirty="0"/>
              <a:t>素坯（即半成品）</a:t>
            </a:r>
            <a:r>
              <a:rPr lang="zh-CN" altLang="en-US" sz="4000" b="1" dirty="0" smtClean="0"/>
              <a:t>上</a:t>
            </a:r>
            <a:r>
              <a:rPr lang="zh-TW" altLang="en-US" sz="4000" b="1" dirty="0"/>
              <a:t>繪製</a:t>
            </a:r>
            <a:r>
              <a:rPr lang="zh-CN" altLang="en-US" sz="4000" b="1" dirty="0" smtClean="0"/>
              <a:t>各</a:t>
            </a:r>
            <a:r>
              <a:rPr lang="zh-TW" altLang="en-US" sz="4000" b="1" dirty="0" smtClean="0"/>
              <a:t>種</a:t>
            </a:r>
            <a:r>
              <a:rPr lang="zh-CN" altLang="en-US" sz="4000" b="1" dirty="0" smtClean="0"/>
              <a:t>纹</a:t>
            </a:r>
            <a:r>
              <a:rPr lang="zh-TW" altLang="en-US" sz="4000" b="1" dirty="0" smtClean="0"/>
              <a:t>飾</a:t>
            </a:r>
            <a:r>
              <a:rPr lang="zh-CN" altLang="en-US" sz="4000" b="1" dirty="0" smtClean="0"/>
              <a:t>，</a:t>
            </a:r>
            <a:r>
              <a:rPr lang="zh-CN" altLang="en-US" sz="4000" b="1" dirty="0"/>
              <a:t>然后罩以白色透明釉或者其他浅色面釉，</a:t>
            </a:r>
            <a:r>
              <a:rPr lang="zh-CN" altLang="en-US" sz="4000" b="1" dirty="0" smtClean="0"/>
              <a:t>一次</a:t>
            </a:r>
            <a:r>
              <a:rPr lang="zh-TW" altLang="en-US" sz="4000" b="1" dirty="0" smtClean="0"/>
              <a:t>燒</a:t>
            </a:r>
            <a:r>
              <a:rPr lang="zh-CN" altLang="en-US" sz="4000" b="1" dirty="0" smtClean="0"/>
              <a:t>成。</a:t>
            </a:r>
            <a:r>
              <a:rPr lang="zh-TW" altLang="en-US" sz="4000" b="1" dirty="0" smtClean="0"/>
              <a:t>燒</a:t>
            </a:r>
            <a:r>
              <a:rPr lang="zh-CN" altLang="en-US" sz="4000" b="1" dirty="0" smtClean="0"/>
              <a:t>成</a:t>
            </a:r>
            <a:r>
              <a:rPr lang="zh-CN" altLang="en-US" sz="4000" b="1" dirty="0"/>
              <a:t>后</a:t>
            </a:r>
            <a:r>
              <a:rPr lang="zh-CN" altLang="en-US" sz="4000" b="1" dirty="0" smtClean="0"/>
              <a:t>的</a:t>
            </a:r>
            <a:r>
              <a:rPr lang="zh-TW" altLang="en-US" sz="4000" b="1" dirty="0" smtClean="0"/>
              <a:t>圖</a:t>
            </a:r>
            <a:r>
              <a:rPr lang="zh-CN" altLang="en-US" sz="4000" b="1" dirty="0" smtClean="0"/>
              <a:t>案</a:t>
            </a:r>
            <a:r>
              <a:rPr lang="zh-CN" altLang="en-US" sz="4000" b="1" dirty="0"/>
              <a:t>被</a:t>
            </a:r>
            <a:r>
              <a:rPr lang="zh-CN" altLang="en-US" sz="4000" b="1" dirty="0" smtClean="0"/>
              <a:t>一</a:t>
            </a:r>
            <a:r>
              <a:rPr lang="zh-TW" altLang="en-US" sz="4000" b="1" dirty="0" smtClean="0"/>
              <a:t>層</a:t>
            </a:r>
            <a:r>
              <a:rPr lang="zh-CN" altLang="en-US" sz="4000" b="1" dirty="0" smtClean="0"/>
              <a:t>透明</a:t>
            </a:r>
            <a:r>
              <a:rPr lang="zh-CN" altLang="en-US" sz="4000" b="1" dirty="0"/>
              <a:t>的釉膜</a:t>
            </a:r>
            <a:r>
              <a:rPr lang="zh-CN" altLang="en-US" sz="4000" b="1" dirty="0" smtClean="0"/>
              <a:t>覆</a:t>
            </a:r>
            <a:r>
              <a:rPr lang="zh-TW" altLang="en-US" sz="4000" b="1" dirty="0" smtClean="0"/>
              <a:t>蓋</a:t>
            </a:r>
            <a:r>
              <a:rPr lang="zh-CN" altLang="en-US" sz="4000" b="1" dirty="0" smtClean="0"/>
              <a:t>在下</a:t>
            </a:r>
            <a:r>
              <a:rPr lang="zh-TW" altLang="en-US" sz="4000" b="1" dirty="0" smtClean="0"/>
              <a:t>邊</a:t>
            </a:r>
            <a:r>
              <a:rPr lang="zh-CN" altLang="en-US" sz="4000" b="1" dirty="0" smtClean="0"/>
              <a:t>，</a:t>
            </a:r>
            <a:r>
              <a:rPr lang="zh-CN" altLang="en-US" sz="4000" b="1" dirty="0"/>
              <a:t>表面光亮柔和、平滑不凸出</a:t>
            </a:r>
            <a:r>
              <a:rPr lang="zh-CN" altLang="en-US" sz="4000" b="1" dirty="0" smtClean="0"/>
              <a:t>，</a:t>
            </a:r>
            <a:r>
              <a:rPr lang="zh-TW" altLang="en-US" sz="4000" b="1" dirty="0" smtClean="0"/>
              <a:t>顯</a:t>
            </a:r>
            <a:r>
              <a:rPr lang="zh-CN" altLang="en-US" sz="4000" b="1" dirty="0" smtClean="0"/>
              <a:t>得晶</a:t>
            </a:r>
            <a:r>
              <a:rPr lang="zh-TW" altLang="en-US" sz="4000" b="1" dirty="0" smtClean="0"/>
              <a:t>瑩</a:t>
            </a:r>
            <a:r>
              <a:rPr lang="zh-CN" altLang="en-US" sz="4000" b="1" dirty="0" smtClean="0"/>
              <a:t>透亮</a:t>
            </a:r>
            <a:r>
              <a:rPr lang="zh-CN" altLang="en-US" sz="4000" b="1" dirty="0"/>
              <a:t>，釉下彩瓷的出</a:t>
            </a:r>
            <a:r>
              <a:rPr lang="zh-CN" altLang="en-US" sz="4000" b="1" dirty="0" smtClean="0"/>
              <a:t>现</a:t>
            </a:r>
            <a:r>
              <a:rPr lang="zh-TW" altLang="en-US" sz="4000" b="1" dirty="0" smtClean="0"/>
              <a:t>應</a:t>
            </a:r>
            <a:r>
              <a:rPr lang="zh-CN" altLang="en-US" sz="4000" b="1" dirty="0" smtClean="0"/>
              <a:t>追溯到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漢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末三</a:t>
            </a:r>
            <a:r>
              <a:rPr lang="zh-TW" altLang="en-US" sz="4000" b="1" dirty="0" smtClean="0">
                <a:solidFill>
                  <a:srgbClr val="FF0000"/>
                </a:solidFill>
              </a:rPr>
              <a:t>國</a:t>
            </a:r>
            <a:r>
              <a:rPr lang="zh-TW" altLang="en-US" sz="4000" b="1" dirty="0" smtClean="0"/>
              <a:t>時</a:t>
            </a:r>
            <a:r>
              <a:rPr lang="zh-CN" altLang="en-US" sz="4000" b="1" dirty="0" smtClean="0"/>
              <a:t>期</a:t>
            </a:r>
            <a:endParaRPr lang="zh-TW" altLang="en-US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86072"/>
            <a:ext cx="21272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18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1520" y="692696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/>
              <a:t>釉下彩是用彩料在瓷器</a:t>
            </a:r>
            <a:r>
              <a:rPr lang="zh-CN" altLang="en-US" sz="3600" dirty="0" smtClean="0"/>
              <a:t>坯</a:t>
            </a:r>
            <a:r>
              <a:rPr lang="zh-TW" altLang="en-US" sz="3600" dirty="0" smtClean="0"/>
              <a:t>體</a:t>
            </a:r>
            <a:r>
              <a:rPr lang="zh-CN" altLang="en-US" sz="3600" dirty="0" smtClean="0"/>
              <a:t>上</a:t>
            </a:r>
            <a:r>
              <a:rPr lang="zh-CN" altLang="en-US" sz="3600" dirty="0"/>
              <a:t>直接施彩，然后再罩</a:t>
            </a:r>
            <a:r>
              <a:rPr lang="zh-CN" altLang="en-US" sz="3600" dirty="0" smtClean="0"/>
              <a:t>一</a:t>
            </a:r>
            <a:r>
              <a:rPr lang="zh-TW" altLang="en-US" sz="3600" dirty="0" smtClean="0"/>
              <a:t>層</a:t>
            </a:r>
            <a:r>
              <a:rPr lang="zh-CN" altLang="en-US" sz="3600" dirty="0" smtClean="0"/>
              <a:t>透明</a:t>
            </a:r>
            <a:r>
              <a:rPr lang="zh-CN" altLang="en-US" sz="3600" dirty="0"/>
              <a:t>釉，</a:t>
            </a:r>
            <a:r>
              <a:rPr lang="zh-CN" altLang="en-US" sz="3600" dirty="0" smtClean="0"/>
              <a:t>入</a:t>
            </a:r>
            <a:r>
              <a:rPr lang="zh-TW" altLang="en-US" sz="3600" dirty="0" smtClean="0"/>
              <a:t>窯後</a:t>
            </a:r>
            <a:r>
              <a:rPr lang="zh-CN" altLang="en-US" sz="3600" dirty="0" smtClean="0"/>
              <a:t>在</a:t>
            </a:r>
            <a:r>
              <a:rPr lang="zh-CN" altLang="en-US" sz="3600" dirty="0"/>
              <a:t>高</a:t>
            </a:r>
            <a:r>
              <a:rPr lang="zh-CN" altLang="en-US" sz="3600" dirty="0" smtClean="0"/>
              <a:t>温</a:t>
            </a:r>
            <a:r>
              <a:rPr lang="zh-TW" altLang="en-US" sz="3600" dirty="0" smtClean="0"/>
              <a:t>氣</a:t>
            </a:r>
            <a:r>
              <a:rPr lang="zh-CN" altLang="en-US" sz="3600" dirty="0" smtClean="0"/>
              <a:t>氛中</a:t>
            </a:r>
            <a:r>
              <a:rPr lang="zh-TW" altLang="en-US" sz="3600" dirty="0" smtClean="0"/>
              <a:t>與</a:t>
            </a:r>
            <a:r>
              <a:rPr lang="zh-CN" altLang="en-US" sz="3600" dirty="0" smtClean="0"/>
              <a:t>瓷器一次</a:t>
            </a:r>
            <a:r>
              <a:rPr lang="zh-TW" altLang="en-US" sz="3600" dirty="0" smtClean="0"/>
              <a:t>燒</a:t>
            </a:r>
            <a:r>
              <a:rPr lang="zh-CN" altLang="en-US" sz="3600" dirty="0" smtClean="0"/>
              <a:t>成。它的</a:t>
            </a:r>
            <a:r>
              <a:rPr lang="zh-TW" altLang="en-US" sz="3600" dirty="0" smtClean="0"/>
              <a:t>優</a:t>
            </a:r>
            <a:r>
              <a:rPr lang="zh-TW" altLang="en-US" sz="3600" dirty="0"/>
              <a:t>點</a:t>
            </a:r>
            <a:r>
              <a:rPr lang="zh-CN" altLang="en-US" sz="3600" dirty="0" smtClean="0"/>
              <a:t>在</a:t>
            </a:r>
            <a:r>
              <a:rPr lang="zh-TW" altLang="en-US" sz="3600" dirty="0" smtClean="0"/>
              <a:t>於</a:t>
            </a:r>
            <a:r>
              <a:rPr lang="zh-CN" altLang="en-US" sz="3600" dirty="0" smtClean="0"/>
              <a:t>不易磨</a:t>
            </a:r>
            <a:r>
              <a:rPr lang="zh-TW" altLang="en-US" sz="3600" dirty="0" smtClean="0"/>
              <a:t>損</a:t>
            </a:r>
            <a:r>
              <a:rPr lang="zh-CN" altLang="en-US" sz="3600" dirty="0" smtClean="0"/>
              <a:t>、</a:t>
            </a:r>
            <a:r>
              <a:rPr lang="zh-CN" altLang="en-US" sz="3600" dirty="0"/>
              <a:t>永不褪色</a:t>
            </a:r>
            <a:r>
              <a:rPr lang="zh-CN" altLang="en-US" sz="3600" dirty="0" smtClean="0"/>
              <a:t>、</a:t>
            </a:r>
            <a:r>
              <a:rPr lang="zh-TW" altLang="en-US" sz="3600" dirty="0" smtClean="0"/>
              <a:t>無</a:t>
            </a:r>
            <a:r>
              <a:rPr lang="zh-CN" altLang="en-US" sz="3600" dirty="0" smtClean="0"/>
              <a:t>铅</a:t>
            </a:r>
            <a:r>
              <a:rPr lang="zh-TW" altLang="en-US" sz="3600" dirty="0" smtClean="0"/>
              <a:t>無</a:t>
            </a:r>
            <a:r>
              <a:rPr lang="zh-CN" altLang="en-US" sz="3600" dirty="0" smtClean="0"/>
              <a:t>毒</a:t>
            </a:r>
            <a:r>
              <a:rPr lang="zh-CN" altLang="en-US" sz="3600" dirty="0"/>
              <a:t>、光滑平整、</a:t>
            </a:r>
            <a:r>
              <a:rPr lang="zh-CN" altLang="en-US" sz="3600" dirty="0" smtClean="0"/>
              <a:t>操作</a:t>
            </a:r>
            <a:r>
              <a:rPr lang="zh-TW" altLang="en-US" sz="3600" dirty="0" smtClean="0"/>
              <a:t>簡</a:t>
            </a:r>
            <a:r>
              <a:rPr lang="zh-TW" altLang="en-US" sz="3600" dirty="0"/>
              <a:t>單</a:t>
            </a:r>
            <a:r>
              <a:rPr lang="zh-CN" altLang="en-US" sz="3600" dirty="0" smtClean="0"/>
              <a:t>。</a:t>
            </a:r>
            <a:r>
              <a:rPr lang="zh-CN" altLang="en-US" sz="3600" dirty="0"/>
              <a:t>元、明、</a:t>
            </a:r>
            <a:r>
              <a:rPr lang="zh-CN" altLang="en-US" sz="3600" dirty="0" smtClean="0"/>
              <a:t>清</a:t>
            </a:r>
            <a:r>
              <a:rPr lang="zh-TW" altLang="en-US" sz="3600" dirty="0" smtClean="0"/>
              <a:t>時</a:t>
            </a:r>
            <a:r>
              <a:rPr lang="zh-CN" altLang="en-US" sz="3600" dirty="0" smtClean="0"/>
              <a:t>期景德</a:t>
            </a:r>
            <a:r>
              <a:rPr lang="zh-TW" altLang="en-US" sz="3600" dirty="0" smtClean="0"/>
              <a:t>鎮</a:t>
            </a:r>
            <a:r>
              <a:rPr lang="zh-CN" altLang="en-US" sz="3600" dirty="0" smtClean="0"/>
              <a:t>青花</a:t>
            </a:r>
            <a:r>
              <a:rPr lang="zh-CN" altLang="en-US" sz="3600" dirty="0"/>
              <a:t>瓷是釉下彩的最</a:t>
            </a:r>
            <a:r>
              <a:rPr lang="zh-CN" altLang="en-US" sz="3600" dirty="0" smtClean="0"/>
              <a:t>成功</a:t>
            </a:r>
            <a:r>
              <a:rPr lang="zh-TW" altLang="en-US" sz="3600" dirty="0" smtClean="0"/>
              <a:t>製</a:t>
            </a:r>
            <a:r>
              <a:rPr lang="zh-CN" altLang="en-US" sz="3600" dirty="0" smtClean="0"/>
              <a:t>作，</a:t>
            </a:r>
            <a:r>
              <a:rPr lang="zh-TW" altLang="en-US" sz="3600" dirty="0" smtClean="0"/>
              <a:t>技術最精良</a:t>
            </a:r>
            <a:endParaRPr lang="en-US" altLang="zh-CN" sz="3600" dirty="0" smtClean="0"/>
          </a:p>
          <a:p>
            <a:r>
              <a:rPr lang="zh-CN" altLang="en-US" sz="3600" dirty="0" smtClean="0"/>
              <a:t>也是</a:t>
            </a:r>
            <a:r>
              <a:rPr lang="zh-CN" altLang="en-US" sz="3600" dirty="0"/>
              <a:t>中国瓷器的代表</a:t>
            </a:r>
            <a:r>
              <a:rPr lang="zh-CN" altLang="en-US" sz="3600" dirty="0" smtClean="0"/>
              <a:t>品</a:t>
            </a:r>
            <a:r>
              <a:rPr lang="zh-TW" altLang="en-US" sz="3600" dirty="0" smtClean="0"/>
              <a:t>種</a:t>
            </a:r>
            <a:r>
              <a:rPr lang="zh-CN" altLang="en-US" sz="3600" dirty="0" smtClean="0"/>
              <a:t>之</a:t>
            </a:r>
            <a:r>
              <a:rPr lang="zh-CN" altLang="en-US" sz="3600" dirty="0"/>
              <a:t>一。釉下彩包括</a:t>
            </a:r>
            <a:r>
              <a:rPr lang="zh-CN" altLang="en-US" sz="3600" dirty="0">
                <a:solidFill>
                  <a:srgbClr val="FF0000"/>
                </a:solidFill>
              </a:rPr>
              <a:t>青花、釉里</a:t>
            </a:r>
            <a:r>
              <a:rPr lang="zh-CN" altLang="en-US" sz="3600" dirty="0" smtClean="0">
                <a:solidFill>
                  <a:srgbClr val="FF0000"/>
                </a:solidFill>
              </a:rPr>
              <a:t>红</a:t>
            </a:r>
            <a:r>
              <a:rPr lang="zh-CN" altLang="en-US" sz="3600" dirty="0" smtClean="0"/>
              <a:t>。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57816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44624"/>
            <a:ext cx="914400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/>
          </a:p>
          <a:p>
            <a:r>
              <a:rPr lang="zh-CN" altLang="en-US" sz="3200" dirty="0" smtClean="0"/>
              <a:t>釉</a:t>
            </a:r>
            <a:r>
              <a:rPr lang="zh-TW" altLang="en-US" sz="3200" dirty="0" smtClean="0"/>
              <a:t>裡</a:t>
            </a:r>
            <a:r>
              <a:rPr lang="zh-CN" altLang="en-US" sz="3200" dirty="0" smtClean="0"/>
              <a:t>红成因</a:t>
            </a:r>
            <a:endParaRPr lang="zh-CN" altLang="en-US" sz="3200" dirty="0"/>
          </a:p>
          <a:p>
            <a:r>
              <a:rPr lang="zh-CN" altLang="en-US" sz="3200" dirty="0" smtClean="0"/>
              <a:t>瓷器</a:t>
            </a:r>
            <a:r>
              <a:rPr lang="zh-TW" altLang="en-US" sz="3200" dirty="0" smtClean="0"/>
              <a:t>燒</a:t>
            </a:r>
            <a:r>
              <a:rPr lang="zh-CN" altLang="en-US" sz="3200" dirty="0" smtClean="0"/>
              <a:t>造</a:t>
            </a:r>
            <a:r>
              <a:rPr lang="zh-CN" altLang="en-US" sz="3200" dirty="0"/>
              <a:t>时需要</a:t>
            </a:r>
            <a:r>
              <a:rPr lang="zh-CN" altLang="en-US" sz="3200" dirty="0" smtClean="0"/>
              <a:t>一</a:t>
            </a:r>
            <a:r>
              <a:rPr lang="zh-TW" altLang="en-US" sz="3200" dirty="0"/>
              <a:t>種環境</a:t>
            </a:r>
            <a:r>
              <a:rPr lang="zh-CN" altLang="en-US" sz="3200" dirty="0" smtClean="0"/>
              <a:t>，</a:t>
            </a:r>
            <a:r>
              <a:rPr lang="zh-TW" altLang="en-US" sz="3200" dirty="0" smtClean="0"/>
              <a:t>專業術語</a:t>
            </a:r>
            <a:r>
              <a:rPr lang="zh-CN" altLang="en-US" sz="3200" dirty="0" smtClean="0"/>
              <a:t>叫“</a:t>
            </a:r>
            <a:r>
              <a:rPr lang="zh-TW" altLang="en-US" sz="3200" dirty="0" smtClean="0"/>
              <a:t>氣</a:t>
            </a:r>
            <a:r>
              <a:rPr lang="zh-CN" altLang="en-US" sz="3200" dirty="0" smtClean="0"/>
              <a:t>氛</a:t>
            </a:r>
            <a:r>
              <a:rPr lang="zh-CN" altLang="en-US" sz="3200" dirty="0"/>
              <a:t>”，瓷器都是在</a:t>
            </a:r>
            <a:r>
              <a:rPr lang="zh-CN" altLang="en-US" sz="3200" dirty="0" smtClean="0"/>
              <a:t>某</a:t>
            </a:r>
            <a:r>
              <a:rPr lang="zh-TW" altLang="en-US" sz="3200" dirty="0"/>
              <a:t>種器</a:t>
            </a:r>
            <a:r>
              <a:rPr lang="zh-CN" altLang="en-US" sz="3200" dirty="0" smtClean="0"/>
              <a:t>氛中</a:t>
            </a:r>
            <a:r>
              <a:rPr lang="zh-TW" altLang="en-US" sz="3200" dirty="0" smtClean="0"/>
              <a:t>燒</a:t>
            </a:r>
            <a:r>
              <a:rPr lang="zh-CN" altLang="en-US" sz="3200" dirty="0" smtClean="0"/>
              <a:t>成</a:t>
            </a:r>
            <a:r>
              <a:rPr lang="zh-CN" altLang="en-US" sz="3200" dirty="0"/>
              <a:t>的。</a:t>
            </a:r>
            <a:r>
              <a:rPr lang="zh-CN" altLang="en-US" sz="3200" dirty="0" smtClean="0"/>
              <a:t>一般</a:t>
            </a:r>
            <a:r>
              <a:rPr lang="zh-TW" altLang="en-US" sz="3200" dirty="0" smtClean="0"/>
              <a:t>來說</a:t>
            </a:r>
            <a:r>
              <a:rPr lang="zh-TW" altLang="en-US" sz="3200" dirty="0"/>
              <a:t>氣</a:t>
            </a:r>
            <a:r>
              <a:rPr lang="zh-CN" altLang="en-US" sz="3200" dirty="0" smtClean="0"/>
              <a:t>氛就是</a:t>
            </a:r>
            <a:r>
              <a:rPr lang="zh-TW" altLang="en-US" sz="3200" dirty="0"/>
              <a:t>二種</a:t>
            </a:r>
            <a:r>
              <a:rPr lang="zh-CN" altLang="en-US" sz="3200" dirty="0" smtClean="0"/>
              <a:t>：</a:t>
            </a:r>
            <a:r>
              <a:rPr lang="zh-CN" altLang="en-US" sz="3200" dirty="0">
                <a:solidFill>
                  <a:srgbClr val="FF0000"/>
                </a:solidFill>
              </a:rPr>
              <a:t>一种是氧化，一种</a:t>
            </a:r>
            <a:r>
              <a:rPr lang="zh-CN" altLang="en-US" sz="3200" dirty="0" smtClean="0">
                <a:solidFill>
                  <a:srgbClr val="FF0000"/>
                </a:solidFill>
              </a:rPr>
              <a:t>是</a:t>
            </a:r>
            <a:r>
              <a:rPr lang="zh-TW" altLang="en-US" sz="3200" dirty="0">
                <a:solidFill>
                  <a:srgbClr val="FF0000"/>
                </a:solidFill>
              </a:rPr>
              <a:t>還原</a:t>
            </a:r>
            <a:r>
              <a:rPr lang="zh-CN" altLang="en-US" sz="3200" dirty="0" smtClean="0">
                <a:solidFill>
                  <a:srgbClr val="FF0000"/>
                </a:solidFill>
              </a:rPr>
              <a:t>。</a:t>
            </a:r>
            <a:r>
              <a:rPr lang="zh-TW" altLang="en-US" sz="3200" dirty="0"/>
              <a:t>簡單來說</a:t>
            </a:r>
            <a:r>
              <a:rPr lang="zh-CN" altLang="en-US" sz="3200" dirty="0" smtClean="0"/>
              <a:t>，就是</a:t>
            </a:r>
            <a:r>
              <a:rPr lang="zh-TW" altLang="en-US" sz="3200" dirty="0" smtClean="0"/>
              <a:t>窯開著</a:t>
            </a:r>
            <a:r>
              <a:rPr lang="zh-CN" altLang="en-US" sz="3200" dirty="0" smtClean="0"/>
              <a:t>火</a:t>
            </a:r>
            <a:r>
              <a:rPr lang="zh-TW" altLang="en-US" sz="3200" dirty="0" smtClean="0"/>
              <a:t>門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有充分的</a:t>
            </a:r>
            <a:r>
              <a:rPr lang="zh-CN" altLang="en-US" sz="3200" dirty="0" smtClean="0"/>
              <a:t>氧</a:t>
            </a:r>
            <a:r>
              <a:rPr lang="zh-TW" altLang="en-US" sz="3200" dirty="0"/>
              <a:t>氣進</a:t>
            </a:r>
            <a:r>
              <a:rPr lang="zh-CN" altLang="en-US" sz="3200" dirty="0" smtClean="0"/>
              <a:t>去</a:t>
            </a:r>
            <a:r>
              <a:rPr lang="zh-CN" altLang="en-US" sz="3200" dirty="0"/>
              <a:t>，就叫</a:t>
            </a:r>
            <a:r>
              <a:rPr lang="zh-CN" altLang="en-US" sz="3200" dirty="0" smtClean="0">
                <a:solidFill>
                  <a:srgbClr val="FF0000"/>
                </a:solidFill>
              </a:rPr>
              <a:t>氧化</a:t>
            </a:r>
            <a:r>
              <a:rPr lang="zh-TW" altLang="en-US" sz="3200" dirty="0" smtClean="0">
                <a:solidFill>
                  <a:srgbClr val="FF0000"/>
                </a:solidFill>
              </a:rPr>
              <a:t>氣</a:t>
            </a:r>
            <a:r>
              <a:rPr lang="zh-CN" altLang="en-US" sz="3200" dirty="0" smtClean="0">
                <a:solidFill>
                  <a:srgbClr val="FF0000"/>
                </a:solidFill>
              </a:rPr>
              <a:t>氛</a:t>
            </a:r>
            <a:r>
              <a:rPr lang="zh-CN" altLang="en-US" sz="3200" dirty="0">
                <a:solidFill>
                  <a:srgbClr val="FF0000"/>
                </a:solidFill>
              </a:rPr>
              <a:t>。</a:t>
            </a:r>
            <a:r>
              <a:rPr lang="zh-CN" altLang="en-US" sz="3200" dirty="0" smtClean="0"/>
              <a:t>而</a:t>
            </a:r>
            <a:r>
              <a:rPr lang="zh-TW" altLang="en-US" sz="3200" dirty="0" smtClean="0"/>
              <a:t>關著</a:t>
            </a:r>
            <a:r>
              <a:rPr lang="zh-TW" altLang="en-US" sz="3200" dirty="0"/>
              <a:t>窯門</a:t>
            </a:r>
            <a:r>
              <a:rPr lang="zh-CN" altLang="en-US" sz="3200" dirty="0" smtClean="0"/>
              <a:t>，</a:t>
            </a:r>
            <a:r>
              <a:rPr lang="zh-TW" altLang="en-US" sz="3200" dirty="0" smtClean="0"/>
              <a:t>悶著</a:t>
            </a:r>
            <a:r>
              <a:rPr lang="zh-CN" altLang="en-US" sz="3200" dirty="0" smtClean="0"/>
              <a:t>火</a:t>
            </a:r>
            <a:r>
              <a:rPr lang="zh-CN" altLang="en-US" sz="3200" dirty="0"/>
              <a:t>，</a:t>
            </a:r>
            <a:r>
              <a:rPr lang="zh-CN" altLang="en-US" sz="3200" dirty="0" smtClean="0"/>
              <a:t>就</a:t>
            </a:r>
            <a:r>
              <a:rPr lang="zh-TW" altLang="en-US" sz="3200" dirty="0"/>
              <a:t>稱為</a:t>
            </a:r>
            <a:r>
              <a:rPr lang="zh-TW" altLang="en-US" sz="3200" dirty="0" smtClean="0">
                <a:solidFill>
                  <a:srgbClr val="FF0000"/>
                </a:solidFill>
              </a:rPr>
              <a:t>還</a:t>
            </a:r>
            <a:r>
              <a:rPr lang="zh-CN" altLang="en-US" sz="3200" dirty="0" smtClean="0">
                <a:solidFill>
                  <a:srgbClr val="FF0000"/>
                </a:solidFill>
              </a:rPr>
              <a:t>原</a:t>
            </a:r>
            <a:r>
              <a:rPr lang="zh-TW" altLang="en-US" sz="3200" dirty="0" smtClean="0">
                <a:solidFill>
                  <a:srgbClr val="FF0000"/>
                </a:solidFill>
              </a:rPr>
              <a:t>氣</a:t>
            </a:r>
            <a:r>
              <a:rPr lang="zh-CN" altLang="en-US" sz="3200" dirty="0" smtClean="0">
                <a:solidFill>
                  <a:srgbClr val="FF0000"/>
                </a:solidFill>
              </a:rPr>
              <a:t>氛</a:t>
            </a:r>
            <a:r>
              <a:rPr lang="zh-CN" altLang="en-US" sz="3200" dirty="0"/>
              <a:t>。</a:t>
            </a:r>
            <a:r>
              <a:rPr lang="zh-CN" altLang="en-US" sz="3200" dirty="0" smtClean="0"/>
              <a:t>釉</a:t>
            </a:r>
            <a:r>
              <a:rPr lang="zh-TW" altLang="en-US" sz="3200" dirty="0" smtClean="0"/>
              <a:t>裡</a:t>
            </a:r>
            <a:r>
              <a:rPr lang="zh-CN" altLang="en-US" sz="3200" dirty="0" smtClean="0"/>
              <a:t>红</a:t>
            </a:r>
            <a:r>
              <a:rPr lang="zh-CN" altLang="en-US" sz="3200" dirty="0"/>
              <a:t>是</a:t>
            </a:r>
            <a:r>
              <a:rPr lang="zh-CN" altLang="en-US" sz="3200" dirty="0" smtClean="0"/>
              <a:t>以</a:t>
            </a:r>
            <a:r>
              <a:rPr lang="zh-TW" altLang="en-US" sz="3200" dirty="0" smtClean="0"/>
              <a:t>銅為</a:t>
            </a:r>
            <a:r>
              <a:rPr lang="zh-TW" altLang="en-US" sz="3200" dirty="0"/>
              <a:t>發色劑</a:t>
            </a:r>
            <a:r>
              <a:rPr lang="zh-CN" altLang="en-US" sz="3200" dirty="0" smtClean="0"/>
              <a:t>，在</a:t>
            </a:r>
            <a:r>
              <a:rPr lang="zh-TW" altLang="en-US" sz="3200" dirty="0" smtClean="0"/>
              <a:t>還原氣</a:t>
            </a:r>
            <a:r>
              <a:rPr lang="zh-CN" altLang="en-US" sz="3200" dirty="0" smtClean="0"/>
              <a:t>氛中</a:t>
            </a:r>
            <a:r>
              <a:rPr lang="zh-TW" altLang="en-US" sz="3200" dirty="0" smtClean="0"/>
              <a:t>燒</a:t>
            </a:r>
            <a:r>
              <a:rPr lang="zh-CN" altLang="en-US" sz="3200" dirty="0" smtClean="0"/>
              <a:t>成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。</a:t>
            </a:r>
            <a:r>
              <a:rPr lang="zh-TW" altLang="en-US" sz="3200" dirty="0"/>
              <a:t>簡單說</a:t>
            </a:r>
            <a:r>
              <a:rPr lang="zh-CN" altLang="en-US" sz="3200" dirty="0" smtClean="0"/>
              <a:t>它是</a:t>
            </a:r>
            <a:r>
              <a:rPr lang="zh-TW" altLang="en-US" sz="3200" dirty="0" smtClean="0"/>
              <a:t>悶著</a:t>
            </a:r>
            <a:r>
              <a:rPr lang="zh-CN" altLang="en-US" sz="3200" dirty="0" smtClean="0"/>
              <a:t>火</a:t>
            </a:r>
            <a:r>
              <a:rPr lang="zh-TW" altLang="en-US" sz="3200" dirty="0" smtClean="0"/>
              <a:t>燒</a:t>
            </a:r>
            <a:r>
              <a:rPr lang="zh-CN" altLang="en-US" sz="3200" dirty="0" smtClean="0"/>
              <a:t>成</a:t>
            </a:r>
            <a:r>
              <a:rPr lang="zh-CN" altLang="en-US" sz="3200" dirty="0"/>
              <a:t>的。温度稍高点，或者稍低</a:t>
            </a:r>
            <a:r>
              <a:rPr lang="zh-CN" altLang="en-US" sz="3200" dirty="0" smtClean="0"/>
              <a:t>一</a:t>
            </a:r>
            <a:r>
              <a:rPr lang="zh-TW" altLang="en-US" sz="3200" dirty="0" smtClean="0"/>
              <a:t>點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它立刻</a:t>
            </a:r>
            <a:r>
              <a:rPr lang="zh-CN" altLang="en-US" sz="3200" dirty="0" smtClean="0"/>
              <a:t>就</a:t>
            </a:r>
            <a:r>
              <a:rPr lang="zh-TW" altLang="en-US" sz="3200" dirty="0" smtClean="0"/>
              <a:t>繪</a:t>
            </a:r>
            <a:r>
              <a:rPr lang="zh-CN" altLang="en-US" sz="3200" dirty="0" smtClean="0"/>
              <a:t>失</a:t>
            </a:r>
            <a:r>
              <a:rPr lang="zh-TW" altLang="en-US" sz="3200" dirty="0" smtClean="0"/>
              <a:t>敗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温度如果一低，颜色</a:t>
            </a:r>
            <a:r>
              <a:rPr lang="zh-CN" altLang="en-US" sz="3200" dirty="0" smtClean="0"/>
              <a:t>就</a:t>
            </a:r>
            <a:r>
              <a:rPr lang="zh-TW" altLang="en-US" sz="3200" dirty="0" smtClean="0"/>
              <a:t>會變</a:t>
            </a:r>
            <a:r>
              <a:rPr lang="zh-CN" altLang="en-US" sz="3200" dirty="0" smtClean="0"/>
              <a:t>黑</a:t>
            </a:r>
            <a:r>
              <a:rPr lang="zh-CN" altLang="en-US" sz="3200" dirty="0"/>
              <a:t>，非常不好看。温度如果一高，颜色</a:t>
            </a:r>
            <a:r>
              <a:rPr lang="zh-CN" altLang="en-US" sz="3200" dirty="0" smtClean="0"/>
              <a:t>就</a:t>
            </a:r>
            <a:r>
              <a:rPr lang="zh-TW" altLang="en-US" sz="3200" dirty="0" smtClean="0"/>
              <a:t>飛</a:t>
            </a:r>
            <a:r>
              <a:rPr lang="zh-CN" altLang="en-US" sz="3200" dirty="0" smtClean="0"/>
              <a:t>了</a:t>
            </a:r>
            <a:r>
              <a:rPr lang="zh-CN" altLang="en-US" sz="3200" dirty="0"/>
              <a:t>，没了。温度</a:t>
            </a:r>
            <a:r>
              <a:rPr lang="zh-CN" altLang="en-US" sz="3200" dirty="0">
                <a:solidFill>
                  <a:srgbClr val="FF0000"/>
                </a:solidFill>
              </a:rPr>
              <a:t>高低</a:t>
            </a:r>
            <a:r>
              <a:rPr lang="zh-CN" altLang="en-US" sz="3200" dirty="0" smtClean="0">
                <a:solidFill>
                  <a:srgbClr val="FF0000"/>
                </a:solidFill>
              </a:rPr>
              <a:t>之</a:t>
            </a:r>
            <a:r>
              <a:rPr lang="zh-TW" altLang="en-US" sz="3200" dirty="0" smtClean="0">
                <a:solidFill>
                  <a:srgbClr val="FF0000"/>
                </a:solidFill>
              </a:rPr>
              <a:t>間</a:t>
            </a:r>
            <a:r>
              <a:rPr lang="zh-TW" altLang="en-US" sz="3200" dirty="0">
                <a:solidFill>
                  <a:srgbClr val="FF0000"/>
                </a:solidFill>
              </a:rPr>
              <a:t>容</a:t>
            </a:r>
            <a:r>
              <a:rPr lang="zh-TW" altLang="en-US" sz="3200" dirty="0" smtClean="0">
                <a:solidFill>
                  <a:srgbClr val="FF0000"/>
                </a:solidFill>
              </a:rPr>
              <a:t>許</a:t>
            </a:r>
            <a:r>
              <a:rPr lang="zh-TW" altLang="en-US" sz="3200" dirty="0">
                <a:solidFill>
                  <a:srgbClr val="FF0000"/>
                </a:solidFill>
              </a:rPr>
              <a:t>度</a:t>
            </a:r>
            <a:r>
              <a:rPr lang="zh-CN" altLang="en-US" sz="3200" dirty="0" smtClean="0">
                <a:solidFill>
                  <a:srgbClr val="FF0000"/>
                </a:solidFill>
              </a:rPr>
              <a:t>大概</a:t>
            </a:r>
            <a:r>
              <a:rPr lang="zh-CN" altLang="en-US" sz="3200" dirty="0">
                <a:solidFill>
                  <a:srgbClr val="FF0000"/>
                </a:solidFill>
              </a:rPr>
              <a:t>在十度</a:t>
            </a:r>
            <a:r>
              <a:rPr lang="zh-CN" altLang="en-US" sz="3200" dirty="0"/>
              <a:t>。在古代</a:t>
            </a:r>
            <a:r>
              <a:rPr lang="zh-CN" altLang="en-US" sz="3200" dirty="0" smtClean="0"/>
              <a:t>，</a:t>
            </a:r>
            <a:r>
              <a:rPr lang="zh-TW" altLang="en-US" sz="3200" dirty="0" smtClean="0"/>
              <a:t>這</a:t>
            </a:r>
            <a:r>
              <a:rPr lang="zh-CN" altLang="en-US" sz="3200" dirty="0" smtClean="0"/>
              <a:t>一</a:t>
            </a:r>
            <a:r>
              <a:rPr lang="zh-TW" altLang="en-US" sz="3200" dirty="0" smtClean="0"/>
              <a:t>點</a:t>
            </a:r>
            <a:r>
              <a:rPr lang="zh-CN" altLang="en-US" sz="3200" dirty="0" smtClean="0"/>
              <a:t>温</a:t>
            </a:r>
            <a:r>
              <a:rPr lang="zh-CN" altLang="en-US" sz="3200" dirty="0"/>
              <a:t>差是</a:t>
            </a:r>
            <a:r>
              <a:rPr lang="zh-CN" altLang="en-US" sz="3200" dirty="0" smtClean="0"/>
              <a:t>非常</a:t>
            </a:r>
            <a:r>
              <a:rPr lang="zh-TW" altLang="en-US" sz="3200" dirty="0"/>
              <a:t>難</a:t>
            </a:r>
            <a:r>
              <a:rPr lang="zh-CN" altLang="en-US" sz="3200" dirty="0" smtClean="0"/>
              <a:t>控制</a:t>
            </a:r>
            <a:r>
              <a:rPr lang="zh-CN" altLang="en-US" sz="3200" dirty="0"/>
              <a:t>的，</a:t>
            </a:r>
            <a:r>
              <a:rPr lang="zh-CN" altLang="en-US" sz="3200" dirty="0" smtClean="0"/>
              <a:t>只有</a:t>
            </a:r>
            <a:r>
              <a:rPr lang="zh-TW" altLang="en-US" sz="3200" dirty="0" smtClean="0"/>
              <a:t>豐</a:t>
            </a:r>
            <a:r>
              <a:rPr lang="zh-CN" altLang="en-US" sz="3200" dirty="0" smtClean="0"/>
              <a:t>富</a:t>
            </a:r>
            <a:r>
              <a:rPr lang="zh-TW" altLang="en-US" sz="3200" dirty="0" smtClean="0"/>
              <a:t>經驗</a:t>
            </a:r>
            <a:r>
              <a:rPr lang="zh-CN" altLang="en-US" sz="3200" dirty="0" smtClean="0"/>
              <a:t>的</a:t>
            </a:r>
            <a:r>
              <a:rPr lang="zh-TW" altLang="en-US" sz="3200" dirty="0" smtClean="0"/>
              <a:t>窯工</a:t>
            </a:r>
            <a:r>
              <a:rPr lang="zh-CN" altLang="en-US" sz="3200" dirty="0" smtClean="0"/>
              <a:t>，</a:t>
            </a:r>
            <a:r>
              <a:rPr lang="zh-CN" altLang="en-US" sz="3200" dirty="0"/>
              <a:t>才能</a:t>
            </a:r>
            <a:r>
              <a:rPr lang="zh-CN" altLang="en-US" sz="3200" dirty="0" smtClean="0"/>
              <a:t>看出</a:t>
            </a:r>
            <a:r>
              <a:rPr lang="zh-TW" altLang="en-US" sz="3200" dirty="0" smtClean="0"/>
              <a:t>來</a:t>
            </a:r>
            <a:r>
              <a:rPr lang="zh-CN" altLang="en-US" dirty="0" smtClean="0"/>
              <a:t>。 </a:t>
            </a:r>
            <a:r>
              <a:rPr lang="en-US" altLang="zh-CN" dirty="0" smtClean="0"/>
              <a:t>  </a:t>
            </a:r>
            <a:endParaRPr lang="en-US" altLang="zh-CN" dirty="0"/>
          </a:p>
          <a:p>
            <a:r>
              <a:rPr lang="en-US" altLang="zh-C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460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0"/>
            <a:ext cx="5760640" cy="578213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631014"/>
            <a:ext cx="4160998" cy="554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1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9512" y="2708920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zh-TW" sz="3600" b="1" dirty="0">
                <a:solidFill>
                  <a:srgbClr val="FF0000"/>
                </a:solidFill>
              </a:rPr>
              <a:t>狹義</a:t>
            </a:r>
            <a:r>
              <a:rPr lang="zh-TW" altLang="zh-TW" sz="3600" dirty="0">
                <a:solidFill>
                  <a:prstClr val="black"/>
                </a:solidFill>
              </a:rPr>
              <a:t>的青花以</a:t>
            </a:r>
            <a:r>
              <a:rPr lang="zh-TW" altLang="zh-TW" sz="3600" dirty="0">
                <a:solidFill>
                  <a:prstClr val="black"/>
                </a:solidFill>
                <a:hlinkClick r:id="rId2" tooltip="明清"/>
              </a:rPr>
              <a:t>明清</a:t>
            </a:r>
            <a:r>
              <a:rPr lang="zh-TW" altLang="zh-TW" sz="3600" dirty="0">
                <a:solidFill>
                  <a:prstClr val="black"/>
                </a:solidFill>
                <a:hlinkClick r:id="rId3" tooltip="景德鎮窯"/>
              </a:rPr>
              <a:t>景德鎮窯</a:t>
            </a:r>
            <a:r>
              <a:rPr lang="zh-TW" altLang="zh-TW" sz="3600" dirty="0">
                <a:solidFill>
                  <a:prstClr val="black"/>
                </a:solidFill>
              </a:rPr>
              <a:t>產品為標準器，</a:t>
            </a:r>
            <a:r>
              <a:rPr lang="zh-TW" altLang="en-US" sz="3600" dirty="0">
                <a:solidFill>
                  <a:prstClr val="black"/>
                </a:solidFill>
              </a:rPr>
              <a:t>具以</a:t>
            </a:r>
            <a:r>
              <a:rPr lang="zh-TW" altLang="zh-TW" sz="3600" dirty="0">
                <a:solidFill>
                  <a:prstClr val="black"/>
                </a:solidFill>
              </a:rPr>
              <a:t>下特徵： </a:t>
            </a:r>
          </a:p>
          <a:p>
            <a:pPr lvl="0">
              <a:buFont typeface="+mj-lt"/>
              <a:buAutoNum type="arabicPeriod"/>
            </a:pPr>
            <a:r>
              <a:rPr lang="zh-TW" altLang="zh-TW" sz="3600" dirty="0">
                <a:solidFill>
                  <a:prstClr val="black"/>
                </a:solidFill>
              </a:rPr>
              <a:t>胎體要完全瓷化，呈現純白的半透明狀，即青花必須首先是瓷器；</a:t>
            </a:r>
          </a:p>
          <a:p>
            <a:pPr lvl="0">
              <a:buFont typeface="+mj-lt"/>
              <a:buAutoNum type="arabicPeriod"/>
            </a:pPr>
            <a:r>
              <a:rPr lang="zh-TW" altLang="zh-TW" sz="3600" dirty="0">
                <a:solidFill>
                  <a:prstClr val="black"/>
                </a:solidFill>
              </a:rPr>
              <a:t>藍色的紋樣要由含</a:t>
            </a:r>
            <a:r>
              <a:rPr lang="zh-TW" altLang="zh-TW" sz="3600" dirty="0">
                <a:solidFill>
                  <a:prstClr val="black"/>
                </a:solidFill>
                <a:hlinkClick r:id="rId4"/>
              </a:rPr>
              <a:t>鈷</a:t>
            </a:r>
            <a:r>
              <a:rPr lang="zh-TW" altLang="zh-TW" sz="3600" dirty="0">
                <a:solidFill>
                  <a:prstClr val="black"/>
                </a:solidFill>
              </a:rPr>
              <a:t>顏料發色；</a:t>
            </a:r>
          </a:p>
          <a:p>
            <a:pPr lvl="0">
              <a:buFont typeface="+mj-lt"/>
              <a:buAutoNum type="arabicPeriod"/>
            </a:pPr>
            <a:r>
              <a:rPr lang="zh-TW" altLang="zh-TW" sz="3600" dirty="0">
                <a:solidFill>
                  <a:prstClr val="black"/>
                </a:solidFill>
              </a:rPr>
              <a:t>外罩透明</a:t>
            </a:r>
            <a:r>
              <a:rPr lang="zh-TW" altLang="zh-TW" sz="3600" dirty="0">
                <a:solidFill>
                  <a:prstClr val="black"/>
                </a:solidFill>
                <a:hlinkClick r:id="rId5" tooltip="釉"/>
              </a:rPr>
              <a:t>釉</a:t>
            </a:r>
            <a:r>
              <a:rPr lang="zh-TW" altLang="zh-TW" sz="3600" dirty="0">
                <a:solidFill>
                  <a:prstClr val="black"/>
                </a:solidFill>
              </a:rPr>
              <a:t>，即青花必須是釉下彩；</a:t>
            </a:r>
          </a:p>
          <a:p>
            <a:pPr lvl="0">
              <a:buFont typeface="+mj-lt"/>
              <a:buAutoNum type="arabicPeriod"/>
            </a:pPr>
            <a:r>
              <a:rPr lang="zh-TW" altLang="zh-TW" sz="3600" dirty="0">
                <a:solidFill>
                  <a:prstClr val="black"/>
                </a:solidFill>
              </a:rPr>
              <a:t>最終在高溫還原氣氛中燒成</a:t>
            </a:r>
          </a:p>
        </p:txBody>
      </p:sp>
      <p:sp>
        <p:nvSpPr>
          <p:cNvPr id="5" name="矩形 4"/>
          <p:cNvSpPr/>
          <p:nvPr/>
        </p:nvSpPr>
        <p:spPr>
          <a:xfrm>
            <a:off x="179512" y="129256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dirty="0">
                <a:solidFill>
                  <a:srgbClr val="FF0000"/>
                </a:solidFill>
              </a:rPr>
              <a:t>廣義</a:t>
            </a:r>
            <a:r>
              <a:rPr lang="zh-TW" altLang="en-US" sz="3600" dirty="0">
                <a:solidFill>
                  <a:prstClr val="black"/>
                </a:solidFill>
              </a:rPr>
              <a:t>；</a:t>
            </a:r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r>
              <a:rPr lang="zh-TW" altLang="zh-TW" sz="3600" dirty="0">
                <a:solidFill>
                  <a:prstClr val="black"/>
                </a:solidFill>
              </a:rPr>
              <a:t>青花包括一切白底藍花的</a:t>
            </a:r>
            <a:r>
              <a:rPr lang="zh-TW" altLang="zh-TW" sz="3600" dirty="0">
                <a:solidFill>
                  <a:prstClr val="black"/>
                </a:solidFill>
                <a:hlinkClick r:id="rId6" tooltip="陶器"/>
              </a:rPr>
              <a:t>陶器</a:t>
            </a:r>
            <a:r>
              <a:rPr lang="zh-TW" altLang="zh-TW" sz="3600" dirty="0">
                <a:solidFill>
                  <a:prstClr val="black"/>
                </a:solidFill>
              </a:rPr>
              <a:t>、</a:t>
            </a:r>
            <a:r>
              <a:rPr lang="zh-TW" altLang="zh-TW" sz="3600" dirty="0">
                <a:solidFill>
                  <a:prstClr val="black"/>
                </a:solidFill>
                <a:hlinkClick r:id="rId7" tooltip="瓷器"/>
              </a:rPr>
              <a:t>瓷器</a:t>
            </a:r>
            <a:endParaRPr lang="zh-TW" altLang="en-US" sz="3600" dirty="0">
              <a:solidFill>
                <a:prstClr val="black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46344" y="260648"/>
            <a:ext cx="27382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dirty="0">
                <a:solidFill>
                  <a:prstClr val="black"/>
                </a:solidFill>
              </a:rPr>
              <a:t>青花</a:t>
            </a:r>
            <a:r>
              <a:rPr lang="en-US" altLang="zh-TW" sz="3600" dirty="0">
                <a:solidFill>
                  <a:prstClr val="black"/>
                </a:solidFill>
              </a:rPr>
              <a:t>-</a:t>
            </a:r>
            <a:r>
              <a:rPr lang="zh-TW" altLang="en-US" sz="3600" dirty="0">
                <a:solidFill>
                  <a:prstClr val="black"/>
                </a:solidFill>
              </a:rPr>
              <a:t>青花瓷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46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8582" y="438919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600" b="1" dirty="0">
                <a:solidFill>
                  <a:srgbClr val="FF0000"/>
                </a:solidFill>
              </a:rPr>
              <a:t>工藝上，青花誕生要滿足</a:t>
            </a:r>
            <a:r>
              <a:rPr lang="en-US" altLang="zh-TW" sz="3600" b="1" dirty="0">
                <a:solidFill>
                  <a:srgbClr val="FF0000"/>
                </a:solidFill>
              </a:rPr>
              <a:t>4</a:t>
            </a:r>
            <a:r>
              <a:rPr lang="zh-TW" altLang="en-US" sz="3600" b="1" dirty="0">
                <a:solidFill>
                  <a:srgbClr val="FF0000"/>
                </a:solidFill>
              </a:rPr>
              <a:t>個條件</a:t>
            </a:r>
            <a:r>
              <a:rPr lang="zh-TW" altLang="en-US" sz="3600" dirty="0">
                <a:solidFill>
                  <a:prstClr val="black"/>
                </a:solidFill>
              </a:rPr>
              <a:t>：</a:t>
            </a:r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r>
              <a:rPr lang="zh-TW" altLang="en-US" sz="3600" dirty="0">
                <a:solidFill>
                  <a:prstClr val="black"/>
                </a:solidFill>
              </a:rPr>
              <a:t>①穩定的鈷藍料配製技術，</a:t>
            </a:r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r>
              <a:rPr lang="zh-TW" altLang="en-US" sz="3600" dirty="0">
                <a:solidFill>
                  <a:prstClr val="black"/>
                </a:solidFill>
              </a:rPr>
              <a:t>②成熟的釉下彩工藝，</a:t>
            </a:r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r>
              <a:rPr lang="zh-TW" altLang="en-US" sz="3600" dirty="0">
                <a:solidFill>
                  <a:prstClr val="black"/>
                </a:solidFill>
              </a:rPr>
              <a:t>③高超的瓷器繪畫技術，</a:t>
            </a:r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r>
              <a:rPr lang="zh-TW" altLang="en-US" sz="3600" dirty="0">
                <a:solidFill>
                  <a:prstClr val="black"/>
                </a:solidFill>
              </a:rPr>
              <a:t>④白瓷燒製</a:t>
            </a:r>
            <a:r>
              <a:rPr lang="zh-TW" altLang="en-US" sz="3600" dirty="0" smtClean="0">
                <a:solidFill>
                  <a:prstClr val="black"/>
                </a:solidFill>
              </a:rPr>
              <a:t>工藝</a:t>
            </a:r>
            <a:endParaRPr lang="en-US" altLang="zh-TW" sz="3600" dirty="0" smtClean="0">
              <a:solidFill>
                <a:prstClr val="black"/>
              </a:solidFill>
            </a:endParaRPr>
          </a:p>
          <a:p>
            <a:pPr lvl="0"/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endParaRPr lang="en-US" altLang="zh-TW" sz="3600" dirty="0">
              <a:solidFill>
                <a:prstClr val="black"/>
              </a:solidFill>
            </a:endParaRPr>
          </a:p>
          <a:p>
            <a:pPr lvl="0"/>
            <a:endParaRPr lang="zh-TW" altLang="en-US" sz="3600" dirty="0">
              <a:solidFill>
                <a:prstClr val="black"/>
              </a:solidFill>
            </a:endParaRPr>
          </a:p>
          <a:p>
            <a:pPr lvl="0"/>
            <a:r>
              <a:rPr lang="zh-TW" altLang="en-US" sz="3600" dirty="0">
                <a:solidFill>
                  <a:prstClr val="black"/>
                </a:solidFill>
              </a:rPr>
              <a:t>在早期，能夠滿足以上所有條件的祇有景德鎮，其他地區只能生產仿青花風格的陶器 </a:t>
            </a:r>
            <a:endParaRPr lang="zh-TW" altLang="en-US" dirty="0">
              <a:solidFill>
                <a:prstClr val="black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32856"/>
            <a:ext cx="4104456" cy="31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297704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altLang="zh-TW" sz="4000" dirty="0" smtClean="0">
              <a:solidFill>
                <a:prstClr val="black"/>
              </a:solidFill>
            </a:endParaRPr>
          </a:p>
          <a:p>
            <a:pPr lvl="0"/>
            <a:r>
              <a:rPr lang="zh-TW" altLang="en-US" sz="4000" dirty="0" smtClean="0">
                <a:solidFill>
                  <a:prstClr val="black"/>
                </a:solidFill>
              </a:rPr>
              <a:t>青花</a:t>
            </a:r>
            <a:r>
              <a:rPr lang="zh-TW" altLang="en-US" sz="4000" dirty="0">
                <a:solidFill>
                  <a:prstClr val="black"/>
                </a:solidFill>
              </a:rPr>
              <a:t>瓷是用含</a:t>
            </a:r>
            <a:r>
              <a:rPr lang="zh-TW" altLang="en-US" sz="4000" b="1" dirty="0">
                <a:solidFill>
                  <a:srgbClr val="C00000"/>
                </a:solidFill>
              </a:rPr>
              <a:t>氧化鈷</a:t>
            </a:r>
            <a:r>
              <a:rPr lang="zh-TW" altLang="en-US" sz="4000" dirty="0">
                <a:solidFill>
                  <a:prstClr val="black"/>
                </a:solidFill>
              </a:rPr>
              <a:t>的鈷礦爲原料，在陶瓷坯體上描繪紋飾，再罩上一層透明釉，經高溫還原焰一次燒成。鈷料燒成後呈藍色，具有着色力強、發色鮮豔、燒成率高、呈色穩定的</a:t>
            </a:r>
            <a:r>
              <a:rPr lang="zh-TW" altLang="en-US" sz="4000" dirty="0" smtClean="0">
                <a:solidFill>
                  <a:prstClr val="black"/>
                </a:solidFill>
              </a:rPr>
              <a:t>特點</a:t>
            </a:r>
            <a:endParaRPr lang="en-US" altLang="zh-TW" sz="4000" dirty="0" smtClean="0">
              <a:solidFill>
                <a:prstClr val="black"/>
              </a:solidFill>
            </a:endParaRPr>
          </a:p>
          <a:p>
            <a:pPr lvl="0"/>
            <a:r>
              <a:rPr lang="zh-TW" altLang="en-US" sz="4000" dirty="0">
                <a:solidFill>
                  <a:prstClr val="black"/>
                </a:solidFill>
              </a:rPr>
              <a:t>青花瓷器經元、明、清三代發展直至現在，</a:t>
            </a:r>
            <a:r>
              <a:rPr lang="en-US" altLang="zh-TW" sz="4000" dirty="0">
                <a:solidFill>
                  <a:prstClr val="black"/>
                </a:solidFill>
              </a:rPr>
              <a:t>700</a:t>
            </a:r>
            <a:r>
              <a:rPr lang="zh-TW" altLang="en-US" sz="4000" dirty="0">
                <a:solidFill>
                  <a:prstClr val="black"/>
                </a:solidFill>
              </a:rPr>
              <a:t>多年來一直盛燒不衰。 </a:t>
            </a:r>
          </a:p>
          <a:p>
            <a:pPr lvl="0"/>
            <a:endParaRPr lang="zh-TW" altLang="en-US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5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679</Words>
  <Application>Microsoft Office PowerPoint</Application>
  <PresentationFormat>如螢幕大小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8" baseType="lpstr">
      <vt:lpstr>宋体</vt:lpstr>
      <vt:lpstr>新細明體</vt:lpstr>
      <vt:lpstr>Arial</vt:lpstr>
      <vt:lpstr>Calibri</vt:lpstr>
      <vt:lpstr>Cambria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JFDSOM</dc:creator>
  <cp:lastModifiedBy>USER</cp:lastModifiedBy>
  <cp:revision>36</cp:revision>
  <dcterms:created xsi:type="dcterms:W3CDTF">2017-11-15T12:20:36Z</dcterms:created>
  <dcterms:modified xsi:type="dcterms:W3CDTF">2020-04-24T15:38:18Z</dcterms:modified>
</cp:coreProperties>
</file>