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5"/>
  </p:notesMasterIdLst>
  <p:handoutMasterIdLst>
    <p:handoutMasterId r:id="rId36"/>
  </p:handoutMasterIdLst>
  <p:sldIdLst>
    <p:sldId id="257" r:id="rId2"/>
    <p:sldId id="301" r:id="rId3"/>
    <p:sldId id="302" r:id="rId4"/>
    <p:sldId id="264" r:id="rId5"/>
    <p:sldId id="262" r:id="rId6"/>
    <p:sldId id="261" r:id="rId7"/>
    <p:sldId id="273" r:id="rId8"/>
    <p:sldId id="274" r:id="rId9"/>
    <p:sldId id="269" r:id="rId10"/>
    <p:sldId id="270" r:id="rId11"/>
    <p:sldId id="272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4" r:id="rId21"/>
    <p:sldId id="285" r:id="rId22"/>
    <p:sldId id="288" r:id="rId23"/>
    <p:sldId id="286" r:id="rId24"/>
    <p:sldId id="287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300" r:id="rId3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1455" autoAdjust="0"/>
  </p:normalViewPr>
  <p:slideViewPr>
    <p:cSldViewPr>
      <p:cViewPr varScale="1">
        <p:scale>
          <a:sx n="73" d="100"/>
          <a:sy n="73" d="100"/>
        </p:scale>
        <p:origin x="129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67493-9C4E-45D6-904E-A92F2C7E055A}" type="datetimeFigureOut">
              <a:rPr lang="zh-TW" altLang="en-US" smtClean="0"/>
              <a:pPr/>
              <a:t>2020/4/24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C654D-9AA6-43DE-8356-F6E5B32DDD7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63328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7BC942-0BC9-4E80-8993-79490CB4F134}" type="datetimeFigureOut">
              <a:rPr lang="zh-TW" altLang="en-US" smtClean="0"/>
              <a:pPr/>
              <a:t>2020/4/24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26AC68-B39D-4B54-8812-B7164D922D2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11529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6AC68-B39D-4B54-8812-B7164D922D29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8767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6AC68-B39D-4B54-8812-B7164D922D29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8162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6AC68-B39D-4B54-8812-B7164D922D29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3589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6AC68-B39D-4B54-8812-B7164D922D29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8487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600" dirty="0" smtClean="0"/>
              <a:t>大肚山南起大肚溪</a:t>
            </a:r>
            <a:r>
              <a:rPr lang="en-US" altLang="zh-TW" sz="1600" dirty="0" smtClean="0"/>
              <a:t>,</a:t>
            </a:r>
            <a:r>
              <a:rPr lang="zh-TW" altLang="en-US" sz="1600" dirty="0" smtClean="0"/>
              <a:t>北至大甲溪全長約</a:t>
            </a:r>
            <a:r>
              <a:rPr lang="en-US" altLang="zh-TW" sz="1600" dirty="0" smtClean="0"/>
              <a:t>20</a:t>
            </a:r>
            <a:r>
              <a:rPr lang="zh-TW" altLang="en-US" sz="1600" dirty="0" smtClean="0"/>
              <a:t>公里</a:t>
            </a:r>
            <a:endParaRPr lang="en-US" altLang="zh-TW" sz="1600" dirty="0" smtClean="0"/>
          </a:p>
          <a:p>
            <a:endParaRPr lang="zh-TW" altLang="en-US" sz="1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6AC68-B39D-4B54-8812-B7164D922D29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6544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600" dirty="0" smtClean="0"/>
              <a:t>研究重點強調</a:t>
            </a:r>
            <a:r>
              <a:rPr lang="en-US" altLang="zh-TW" sz="1600" dirty="0" smtClean="0"/>
              <a:t>:</a:t>
            </a:r>
            <a:r>
              <a:rPr lang="zh-TW" altLang="en-US" sz="1600" dirty="0" smtClean="0"/>
              <a:t>在地性</a:t>
            </a:r>
            <a:r>
              <a:rPr lang="en-US" altLang="zh-TW" sz="1600" dirty="0" smtClean="0"/>
              <a:t>,</a:t>
            </a:r>
          </a:p>
          <a:p>
            <a:r>
              <a:rPr lang="zh-TW" altLang="en-US" sz="1600" dirty="0" smtClean="0"/>
              <a:t>研究地理範圍設定於大肚</a:t>
            </a:r>
            <a:r>
              <a:rPr lang="en-US" altLang="zh-TW" sz="1600" dirty="0" smtClean="0"/>
              <a:t>.</a:t>
            </a:r>
            <a:r>
              <a:rPr lang="zh-TW" altLang="en-US" sz="1600" dirty="0" smtClean="0"/>
              <a:t>龍井</a:t>
            </a:r>
            <a:r>
              <a:rPr lang="en-US" altLang="zh-TW" sz="1600" dirty="0" smtClean="0"/>
              <a:t>.</a:t>
            </a:r>
            <a:r>
              <a:rPr lang="zh-TW" altLang="en-US" sz="1600" dirty="0" smtClean="0"/>
              <a:t>沙鹿區域</a:t>
            </a:r>
            <a:r>
              <a:rPr lang="en-US" altLang="zh-TW" sz="1600" dirty="0" smtClean="0"/>
              <a:t>,</a:t>
            </a:r>
            <a:r>
              <a:rPr lang="zh-TW" altLang="en-US" sz="1600" dirty="0" smtClean="0"/>
              <a:t>如圖所示</a:t>
            </a:r>
            <a:endParaRPr lang="en-US" altLang="zh-TW" sz="1600" dirty="0" smtClean="0"/>
          </a:p>
          <a:p>
            <a:endParaRPr lang="en-US" altLang="zh-TW" sz="1600" dirty="0" smtClean="0"/>
          </a:p>
          <a:p>
            <a:r>
              <a:rPr lang="zh-TW" altLang="en-US" dirty="0" smtClean="0"/>
              <a:t>        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6AC68-B39D-4B54-8812-B7164D922D29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7981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測試片製做每片紅土與一般陶土比例以</a:t>
            </a:r>
            <a:r>
              <a:rPr lang="en-US" altLang="zh-TW" dirty="0" smtClean="0"/>
              <a:t>10</a:t>
            </a:r>
            <a:r>
              <a:rPr lang="zh-TW" altLang="en-US" dirty="0" smtClean="0"/>
              <a:t>％為間距至</a:t>
            </a:r>
            <a:r>
              <a:rPr lang="en-US" altLang="zh-TW" dirty="0" smtClean="0"/>
              <a:t>100</a:t>
            </a:r>
            <a:r>
              <a:rPr lang="zh-TW" altLang="en-US" dirty="0" smtClean="0"/>
              <a:t>％製作測試片</a:t>
            </a:r>
            <a:r>
              <a:rPr lang="en-US" altLang="zh-TW" dirty="0" smtClean="0"/>
              <a:t>,</a:t>
            </a:r>
            <a:r>
              <a:rPr lang="zh-TW" altLang="en-US" dirty="0" smtClean="0"/>
              <a:t> </a:t>
            </a:r>
            <a:r>
              <a:rPr lang="en-US" altLang="zh-TW" dirty="0" smtClean="0"/>
              <a:t>10</a:t>
            </a:r>
            <a:r>
              <a:rPr lang="zh-TW" altLang="en-US" dirty="0" smtClean="0"/>
              <a:t>種測試片以電窯</a:t>
            </a:r>
            <a:r>
              <a:rPr lang="en-US" altLang="zh-TW" dirty="0" smtClean="0"/>
              <a:t>1232℃</a:t>
            </a:r>
            <a:r>
              <a:rPr lang="zh-TW" altLang="en-US" dirty="0" smtClean="0"/>
              <a:t>本燒完成差異性</a:t>
            </a:r>
            <a:endParaRPr lang="en-US" altLang="zh-TW" dirty="0" smtClean="0"/>
          </a:p>
          <a:p>
            <a:r>
              <a:rPr lang="zh-TW" altLang="en-US" dirty="0" smtClean="0"/>
              <a:t>灰釉燒成差異，測試片以相思木灰為釉，電窯</a:t>
            </a:r>
            <a:r>
              <a:rPr lang="en-US" altLang="zh-TW" dirty="0" smtClean="0"/>
              <a:t>1232℃</a:t>
            </a:r>
            <a:r>
              <a:rPr lang="zh-TW" altLang="en-US" dirty="0" smtClean="0"/>
              <a:t>燒成其差異性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6AC68-B39D-4B54-8812-B7164D922D29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704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6AC68-B39D-4B54-8812-B7164D922D29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8304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台中大肚區陶藝創作者，謝志豐老師</a:t>
            </a:r>
            <a:r>
              <a:rPr lang="en-US" altLang="zh-TW" dirty="0" smtClean="0"/>
              <a:t>1982</a:t>
            </a:r>
            <a:r>
              <a:rPr lang="zh-TW" altLang="en-US" dirty="0" smtClean="0"/>
              <a:t>年畢於聯合工專陶瓷玻璃工程科，</a:t>
            </a:r>
            <a:endParaRPr lang="en-US" altLang="zh-TW" dirty="0" smtClean="0"/>
          </a:p>
          <a:p>
            <a:r>
              <a:rPr lang="zh-TW" altLang="en-US" dirty="0" smtClean="0"/>
              <a:t>      是大肚土生土長的在地囝，從小即玩耍於大肚溪畔，大肚溪的秋冬芒草在夕陽照射下，</a:t>
            </a:r>
            <a:endParaRPr lang="en-US" altLang="zh-TW" dirty="0" smtClean="0"/>
          </a:p>
          <a:p>
            <a:r>
              <a:rPr lang="zh-TW" altLang="en-US" dirty="0" smtClean="0"/>
              <a:t>        灑落一片金黃的景象。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大自然生態的景觀，有其一定的律定法則，人類過度的開發，破壞了自然生態的平衡，</a:t>
            </a:r>
            <a:endParaRPr lang="en-US" altLang="zh-TW" dirty="0" smtClean="0"/>
          </a:p>
          <a:p>
            <a:r>
              <a:rPr lang="zh-TW" altLang="en-US" dirty="0" smtClean="0"/>
              <a:t>萬物人定勝天，氣數萬千，人定勝天的觀念？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6AC68-B39D-4B54-8812-B7164D922D29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9067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遍地蔓生的蕨意，只要有空間有空氣，便能自由伸展，它的姿貌讓我動容。</a:t>
            </a:r>
            <a:endParaRPr lang="en-US" altLang="zh-TW" dirty="0" smtClean="0"/>
          </a:p>
          <a:p>
            <a:r>
              <a:rPr lang="zh-TW" altLang="en-US" dirty="0" smtClean="0"/>
              <a:t>        如此乞求生長的環境，如今在人類過度開發濫墾的情況下，生存空間越來越少</a:t>
            </a:r>
            <a:endParaRPr lang="en-US" altLang="zh-TW" dirty="0" smtClean="0"/>
          </a:p>
          <a:p>
            <a:r>
              <a:rPr lang="zh-TW" altLang="en-US" dirty="0" smtClean="0"/>
              <a:t>      ，大自然的反撲，我們人類的生存空間是不是也會產生同樣的命運？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大地山頭過度的開發，近幾年來地球環境氣候的急遽變遷，產生好幾個月不下雨，</a:t>
            </a:r>
            <a:endParaRPr lang="en-US" altLang="zh-TW" dirty="0" smtClean="0"/>
          </a:p>
          <a:p>
            <a:r>
              <a:rPr lang="zh-TW" altLang="en-US" dirty="0" smtClean="0"/>
              <a:t>下雨則都是間歇大驟雨，在過度開發自然環境林木不足情況下，無法容納渲洩即時大雨</a:t>
            </a:r>
            <a:endParaRPr lang="en-US" altLang="zh-TW" dirty="0" smtClean="0"/>
          </a:p>
          <a:p>
            <a:r>
              <a:rPr lang="zh-TW" altLang="en-US" dirty="0" smtClean="0"/>
              <a:t>，致使山林，山頭易崩塌，造成土石流渲洩而下，造成人類生命財產的威脅。由此可知，</a:t>
            </a:r>
            <a:endParaRPr lang="en-US" altLang="zh-TW" dirty="0" smtClean="0"/>
          </a:p>
          <a:p>
            <a:r>
              <a:rPr lang="zh-TW" altLang="en-US" dirty="0" smtClean="0"/>
              <a:t>環境保育，生態共存的重要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6AC68-B39D-4B54-8812-B7164D922D29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0064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6AC68-B39D-4B54-8812-B7164D922D29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1425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6AC68-B39D-4B54-8812-B7164D922D29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5602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E86262E3-A2C1-4C8B-86F9-C2B906BA0115}" type="datetime1">
              <a:rPr lang="zh-TW" altLang="en-US" smtClean="0"/>
              <a:pPr/>
              <a:t>2020/4/24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10" name="矩形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矩形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矩形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直線接點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直線接點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直線接點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矩形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橢圓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橢圓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橢圓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橢圓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橢圓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3FF1713F-9BE5-4AA0-9641-DCC384C2362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6F27-AE33-474A-BA73-63F78DB446A3}" type="datetime1">
              <a:rPr lang="zh-TW" altLang="en-US" smtClean="0"/>
              <a:pPr/>
              <a:t>2020/4/24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713F-9BE5-4AA0-9641-DCC384C2362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204D-CA32-47DE-97CD-170B617535A3}" type="datetime1">
              <a:rPr lang="zh-TW" altLang="en-US" smtClean="0"/>
              <a:pPr/>
              <a:t>2020/4/24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713F-9BE5-4AA0-9641-DCC384C2362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B154D27-569D-4193-A3AF-32366E4540FB}" type="datetime1">
              <a:rPr lang="zh-TW" altLang="en-US" smtClean="0"/>
              <a:pPr/>
              <a:t>2020/4/24</a:t>
            </a:fld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FF1713F-9BE5-4AA0-9641-DCC384C2362A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D71721A4-40A9-4B17-91F7-910AAA753D5F}" type="datetime1">
              <a:rPr lang="zh-TW" altLang="en-US" smtClean="0"/>
              <a:pPr/>
              <a:t>2020/4/24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9" name="矩形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直線接點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直線接點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矩形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橢圓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橢圓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橢圓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橢圓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橢圓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直線接點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3FF1713F-9BE5-4AA0-9641-DCC384C2362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9378D-54E9-44EC-84A5-B114A92A2276}" type="datetime1">
              <a:rPr lang="zh-TW" altLang="en-US" smtClean="0"/>
              <a:pPr/>
              <a:t>2020/4/24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713F-9BE5-4AA0-9641-DCC384C2362A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6A20F-77A1-4E44-9008-C602E1AC934A}" type="datetime1">
              <a:rPr lang="zh-TW" altLang="en-US" smtClean="0"/>
              <a:pPr/>
              <a:t>2020/4/24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713F-9BE5-4AA0-9641-DCC384C2362A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4" name="文字版面配置區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42E2F6C-7255-4146-A72B-E3FCDAFA1D81}" type="datetime1">
              <a:rPr lang="zh-TW" altLang="en-US" smtClean="0"/>
              <a:pPr/>
              <a:t>2020/4/24</a:t>
            </a:fld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FF1713F-9BE5-4AA0-9641-DCC384C2362A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BD4DC-C5F9-4DF0-92C2-F24E5982A90D}" type="datetime1">
              <a:rPr lang="zh-TW" altLang="en-US" smtClean="0"/>
              <a:pPr/>
              <a:t>2020/4/24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713F-9BE5-4AA0-9641-DCC384C2362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橢圓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內容版面配置區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9163DD1-C926-4B79-B5C8-C5321DD52ABA}" type="datetime1">
              <a:rPr lang="zh-TW" altLang="en-US" smtClean="0"/>
              <a:pPr/>
              <a:t>2020/4/24</a:t>
            </a:fld>
            <a:endParaRPr lang="zh-TW" altLang="en-US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FF1713F-9BE5-4AA0-9641-DCC384C2362A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3" name="頁尾版面配置區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橢圓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矩形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直線接點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直線接點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日期版面配置區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6868ECB-B124-421F-9FEC-33DBC83412E6}" type="datetime1">
              <a:rPr lang="zh-TW" altLang="en-US" smtClean="0"/>
              <a:pPr/>
              <a:t>2020/4/24</a:t>
            </a:fld>
            <a:endParaRPr lang="zh-TW" altLang="en-US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FF1713F-9BE5-4AA0-9641-DCC384C2362A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EA89E3B-46C0-4132-8232-15A9578BCB65}" type="datetime1">
              <a:rPr lang="zh-TW" altLang="en-US" smtClean="0"/>
              <a:pPr/>
              <a:t>2020/4/24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矩形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橢圓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FF1713F-9BE5-4AA0-9641-DCC384C2362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-1188640" y="116632"/>
            <a:ext cx="9937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0" y="769922"/>
            <a:ext cx="867645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schemeClr val="bg1"/>
                </a:solidFill>
              </a:rPr>
              <a:t>109</a:t>
            </a:r>
            <a:r>
              <a:rPr lang="zh-TW" altLang="en-US" sz="4000" b="1" dirty="0">
                <a:solidFill>
                  <a:schemeClr val="bg1"/>
                </a:solidFill>
              </a:rPr>
              <a:t>年度大道國中新住民學習中心走讀大肚</a:t>
            </a:r>
            <a:r>
              <a:rPr lang="zh-TW" altLang="en-US" sz="4000" b="1" dirty="0" smtClean="0">
                <a:solidFill>
                  <a:schemeClr val="bg1"/>
                </a:solidFill>
              </a:rPr>
              <a:t>課程</a:t>
            </a:r>
            <a:endParaRPr lang="en-US" altLang="zh-TW" sz="4000" b="1" dirty="0" smtClean="0">
              <a:solidFill>
                <a:schemeClr val="bg1"/>
              </a:solidFill>
            </a:endParaRPr>
          </a:p>
          <a:p>
            <a:pPr algn="ctr"/>
            <a:endParaRPr lang="en-US" altLang="zh-TW" b="1" dirty="0" smtClean="0">
              <a:solidFill>
                <a:schemeClr val="bg1"/>
              </a:solidFill>
            </a:endParaRPr>
          </a:p>
          <a:p>
            <a:pPr algn="ctr"/>
            <a:endParaRPr lang="en-US" altLang="zh-TW" b="1" dirty="0">
              <a:solidFill>
                <a:schemeClr val="bg1"/>
              </a:solidFill>
            </a:endParaRPr>
          </a:p>
          <a:p>
            <a:pPr algn="ctr"/>
            <a:endParaRPr lang="en-US" altLang="zh-TW" b="1" dirty="0" smtClean="0">
              <a:solidFill>
                <a:schemeClr val="bg1"/>
              </a:solidFill>
            </a:endParaRPr>
          </a:p>
          <a:p>
            <a:pPr algn="ctr"/>
            <a:endParaRPr lang="zh-TW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TW" altLang="en-US" sz="4800" b="1" dirty="0" smtClean="0">
                <a:solidFill>
                  <a:schemeClr val="bg1"/>
                </a:solidFill>
              </a:rPr>
              <a:t> 大肚山風情</a:t>
            </a:r>
            <a:endParaRPr lang="en-US" altLang="zh-TW" sz="4800" b="1" dirty="0">
              <a:solidFill>
                <a:schemeClr val="bg1"/>
              </a:solidFill>
            </a:endParaRPr>
          </a:p>
          <a:p>
            <a:pPr algn="ctr"/>
            <a:endParaRPr lang="zh-TW" altLang="en-US" sz="4000" b="1" dirty="0" smtClean="0">
              <a:solidFill>
                <a:schemeClr val="bg1"/>
              </a:solidFill>
            </a:endParaRPr>
          </a:p>
          <a:p>
            <a:pPr algn="ctr"/>
            <a:r>
              <a:rPr lang="zh-TW" altLang="en-US" sz="3600" b="1" dirty="0" smtClean="0">
                <a:solidFill>
                  <a:schemeClr val="bg1"/>
                </a:solidFill>
              </a:rPr>
              <a:t> </a:t>
            </a:r>
            <a:endParaRPr lang="en-US" altLang="zh-TW" sz="3600" b="1" dirty="0">
              <a:solidFill>
                <a:schemeClr val="bg1"/>
              </a:solidFill>
            </a:endParaRPr>
          </a:p>
          <a:p>
            <a:pPr algn="ctr"/>
            <a:endParaRPr lang="zh-TW" altLang="en-US" sz="3600" b="1" dirty="0" smtClean="0">
              <a:solidFill>
                <a:schemeClr val="bg1"/>
              </a:solidFill>
            </a:endParaRPr>
          </a:p>
          <a:p>
            <a:pPr algn="ctr"/>
            <a:r>
              <a:rPr lang="zh-TW" altLang="en-US" sz="3600" b="1" dirty="0" smtClean="0">
                <a:solidFill>
                  <a:schemeClr val="bg1"/>
                </a:solidFill>
              </a:rPr>
              <a:t>                        </a:t>
            </a:r>
            <a:endParaRPr lang="en-US" altLang="zh-TW" sz="3600" b="1" dirty="0" smtClean="0">
              <a:solidFill>
                <a:schemeClr val="bg1"/>
              </a:solidFill>
            </a:endParaRPr>
          </a:p>
          <a:p>
            <a:pPr algn="ctr"/>
            <a:r>
              <a:rPr lang="zh-TW" altLang="en-US" sz="2000" b="1" dirty="0" smtClean="0"/>
              <a:t>                                                                         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331640" y="4797152"/>
            <a:ext cx="698477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</a:rPr>
              <a:t>                                </a:t>
            </a:r>
            <a:r>
              <a:rPr lang="zh-TW" altLang="en-US" sz="4000" b="1" dirty="0" smtClean="0">
                <a:solidFill>
                  <a:schemeClr val="bg1"/>
                </a:solidFill>
              </a:rPr>
              <a:t>華山</a:t>
            </a:r>
            <a:r>
              <a:rPr lang="zh-TW" altLang="en-US" sz="4000" b="1" dirty="0">
                <a:solidFill>
                  <a:schemeClr val="bg1"/>
                </a:solidFill>
              </a:rPr>
              <a:t>窯 </a:t>
            </a:r>
            <a:r>
              <a:rPr lang="zh-TW" altLang="en-US" sz="4000" b="1" dirty="0" smtClean="0">
                <a:solidFill>
                  <a:schemeClr val="bg1"/>
                </a:solidFill>
              </a:rPr>
              <a:t> 陳茂松</a:t>
            </a:r>
            <a:endParaRPr lang="en-US" altLang="zh-TW" sz="4000" b="1" dirty="0" smtClean="0">
              <a:solidFill>
                <a:schemeClr val="bg1"/>
              </a:solidFill>
            </a:endParaRPr>
          </a:p>
          <a:p>
            <a:r>
              <a:rPr lang="zh-TW" altLang="en-US" sz="2800" b="1" dirty="0" smtClean="0">
                <a:solidFill>
                  <a:schemeClr val="bg1"/>
                </a:solidFill>
              </a:rPr>
              <a:t>                                             </a:t>
            </a:r>
            <a:endParaRPr lang="zh-TW" altLang="en-US" sz="2800" b="1" dirty="0">
              <a:solidFill>
                <a:schemeClr val="bg1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F1713F-9BE5-4AA0-9641-DCC384C2362A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603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236442" y="260648"/>
            <a:ext cx="865603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latin typeface="+mn-ea"/>
              </a:rPr>
              <a:t>2</a:t>
            </a:r>
            <a:r>
              <a:rPr lang="zh-TW" altLang="en-US" sz="2800" b="1" dirty="0" smtClean="0">
                <a:latin typeface="+mn-ea"/>
              </a:rPr>
              <a:t>、</a:t>
            </a:r>
            <a:r>
              <a:rPr lang="zh-TW" altLang="en-US" sz="2800" b="1" dirty="0">
                <a:latin typeface="+mn-ea"/>
              </a:rPr>
              <a:t>大肚山</a:t>
            </a:r>
            <a:r>
              <a:rPr lang="zh-TW" altLang="en-US" sz="2800" b="1" dirty="0" smtClean="0">
                <a:latin typeface="+mn-ea"/>
              </a:rPr>
              <a:t>紅土素材</a:t>
            </a:r>
            <a:endParaRPr lang="en-US" altLang="zh-TW" sz="2800" b="1" dirty="0" smtClean="0">
              <a:latin typeface="+mn-ea"/>
            </a:endParaRPr>
          </a:p>
          <a:p>
            <a:endParaRPr lang="en-US" altLang="zh-TW" sz="2800" dirty="0" smtClean="0">
              <a:latin typeface="+mn-ea"/>
            </a:endParaRPr>
          </a:p>
          <a:p>
            <a:r>
              <a:rPr lang="zh-TW" altLang="en-US" sz="2800" dirty="0">
                <a:latin typeface="+mn-ea"/>
              </a:rPr>
              <a:t> </a:t>
            </a:r>
            <a:r>
              <a:rPr lang="zh-TW" altLang="en-US" sz="2800" dirty="0" smtClean="0">
                <a:latin typeface="+mn-ea"/>
              </a:rPr>
              <a:t>由</a:t>
            </a:r>
            <a:r>
              <a:rPr lang="zh-TW" altLang="en-US" sz="2800" dirty="0">
                <a:latin typeface="+mn-ea"/>
              </a:rPr>
              <a:t>探索試驗過程中</a:t>
            </a:r>
            <a:r>
              <a:rPr lang="zh-TW" altLang="en-US" sz="2800" dirty="0" smtClean="0">
                <a:latin typeface="+mn-ea"/>
              </a:rPr>
              <a:t>，得到</a:t>
            </a:r>
            <a:r>
              <a:rPr lang="zh-TW" altLang="en-US" sz="2800" dirty="0">
                <a:latin typeface="+mn-ea"/>
              </a:rPr>
              <a:t>實作結論</a:t>
            </a:r>
            <a:r>
              <a:rPr lang="zh-TW" altLang="en-US" sz="2800" dirty="0" smtClean="0">
                <a:latin typeface="+mn-ea"/>
              </a:rPr>
              <a:t>：</a:t>
            </a:r>
            <a:endParaRPr lang="en-US" altLang="zh-TW" sz="2800" dirty="0" smtClean="0">
              <a:latin typeface="+mn-ea"/>
            </a:endParaRPr>
          </a:p>
          <a:p>
            <a:endParaRPr lang="zh-TW" altLang="en-US" sz="2800" dirty="0">
              <a:latin typeface="+mn-ea"/>
            </a:endParaRPr>
          </a:p>
          <a:p>
            <a:r>
              <a:rPr lang="en-US" altLang="zh-TW" sz="2800" dirty="0">
                <a:latin typeface="+mn-ea"/>
              </a:rPr>
              <a:t>1.100</a:t>
            </a:r>
            <a:r>
              <a:rPr lang="zh-TW" altLang="en-US" sz="2800" dirty="0">
                <a:latin typeface="+mn-ea"/>
              </a:rPr>
              <a:t>％大肚山紅土礫質成份高，塑性低、延展性、黏性差，易龜裂、泥條製作易斷裂，不利於拉</a:t>
            </a:r>
            <a:r>
              <a:rPr lang="zh-TW" altLang="en-US" sz="2800" dirty="0" smtClean="0">
                <a:latin typeface="+mn-ea"/>
              </a:rPr>
              <a:t>坯</a:t>
            </a:r>
            <a:r>
              <a:rPr lang="zh-TW" altLang="en-US" sz="2800" dirty="0" smtClean="0">
                <a:latin typeface="標楷體"/>
                <a:ea typeface="標楷體"/>
              </a:rPr>
              <a:t>。</a:t>
            </a:r>
            <a:endParaRPr lang="en-US" altLang="zh-TW" sz="2800" dirty="0" smtClean="0">
              <a:latin typeface="標楷體"/>
              <a:ea typeface="標楷體"/>
            </a:endParaRPr>
          </a:p>
          <a:p>
            <a:endParaRPr lang="zh-TW" altLang="en-US" sz="2800" dirty="0">
              <a:latin typeface="+mn-ea"/>
            </a:endParaRPr>
          </a:p>
          <a:p>
            <a:r>
              <a:rPr lang="en-US" altLang="zh-TW" sz="2800" dirty="0">
                <a:latin typeface="+mn-ea"/>
              </a:rPr>
              <a:t>2.</a:t>
            </a:r>
            <a:r>
              <a:rPr lang="zh-TW" altLang="en-US" sz="2800" dirty="0">
                <a:latin typeface="+mn-ea"/>
              </a:rPr>
              <a:t>經以</a:t>
            </a:r>
            <a:r>
              <a:rPr lang="en-US" altLang="zh-TW" sz="2800" dirty="0">
                <a:latin typeface="+mn-ea"/>
              </a:rPr>
              <a:t>1230-1260℃</a:t>
            </a:r>
            <a:r>
              <a:rPr lang="zh-TW" altLang="en-US" sz="2800" dirty="0">
                <a:latin typeface="+mn-ea"/>
              </a:rPr>
              <a:t>窯燒測試大肚山紅土無起泡、變形</a:t>
            </a:r>
            <a:r>
              <a:rPr lang="zh-TW" altLang="en-US" sz="2800" dirty="0" smtClean="0">
                <a:latin typeface="+mn-ea"/>
              </a:rPr>
              <a:t>、</a:t>
            </a:r>
            <a:endParaRPr lang="en-US" altLang="zh-TW" sz="2800" dirty="0" smtClean="0">
              <a:latin typeface="+mn-ea"/>
            </a:endParaRPr>
          </a:p>
          <a:p>
            <a:r>
              <a:rPr lang="zh-TW" altLang="en-US" sz="2800" dirty="0">
                <a:latin typeface="+mn-ea"/>
              </a:rPr>
              <a:t> </a:t>
            </a:r>
            <a:r>
              <a:rPr lang="zh-TW" altLang="en-US" sz="2800" dirty="0" smtClean="0">
                <a:latin typeface="+mn-ea"/>
              </a:rPr>
              <a:t>  熔</a:t>
            </a:r>
            <a:r>
              <a:rPr lang="zh-TW" altLang="en-US" sz="2800" dirty="0">
                <a:latin typeface="+mn-ea"/>
              </a:rPr>
              <a:t>溶現象</a:t>
            </a:r>
            <a:r>
              <a:rPr lang="zh-TW" altLang="en-US" sz="2800" dirty="0" smtClean="0">
                <a:latin typeface="+mn-ea"/>
              </a:rPr>
              <a:t>。</a:t>
            </a:r>
            <a:endParaRPr lang="en-US" altLang="zh-TW" sz="2800" dirty="0" smtClean="0">
              <a:latin typeface="+mn-ea"/>
            </a:endParaRPr>
          </a:p>
          <a:p>
            <a:endParaRPr lang="zh-TW" altLang="en-US" sz="2800" dirty="0">
              <a:latin typeface="+mn-ea"/>
            </a:endParaRPr>
          </a:p>
          <a:p>
            <a:r>
              <a:rPr lang="en-US" altLang="zh-TW" sz="2800" dirty="0">
                <a:latin typeface="+mn-ea"/>
              </a:rPr>
              <a:t>3</a:t>
            </a:r>
            <a:r>
              <a:rPr lang="en-US" altLang="zh-TW" sz="2800" dirty="0" smtClean="0">
                <a:latin typeface="+mn-ea"/>
              </a:rPr>
              <a:t>.</a:t>
            </a:r>
            <a:r>
              <a:rPr lang="zh-TW" altLang="en-US" sz="2800" dirty="0" smtClean="0">
                <a:latin typeface="+mn-ea"/>
              </a:rPr>
              <a:t>大肚</a:t>
            </a:r>
            <a:r>
              <a:rPr lang="zh-TW" altLang="en-US" sz="2800" dirty="0">
                <a:latin typeface="+mn-ea"/>
              </a:rPr>
              <a:t>山紅土</a:t>
            </a:r>
            <a:r>
              <a:rPr lang="zh-TW" altLang="en-US" sz="2800" dirty="0" smtClean="0">
                <a:latin typeface="+mn-ea"/>
              </a:rPr>
              <a:t>加入</a:t>
            </a:r>
            <a:r>
              <a:rPr lang="en-US" altLang="zh-TW" sz="2800" dirty="0" smtClean="0">
                <a:latin typeface="+mn-ea"/>
              </a:rPr>
              <a:t>30</a:t>
            </a:r>
            <a:r>
              <a:rPr lang="zh-TW" altLang="en-US" sz="2800" dirty="0" smtClean="0">
                <a:latin typeface="+mn-ea"/>
              </a:rPr>
              <a:t>～</a:t>
            </a:r>
            <a:r>
              <a:rPr lang="en-US" altLang="zh-TW" sz="2800" dirty="0" smtClean="0">
                <a:latin typeface="+mn-ea"/>
              </a:rPr>
              <a:t>50</a:t>
            </a:r>
            <a:r>
              <a:rPr lang="zh-TW" altLang="en-US" sz="2800" dirty="0" smtClean="0">
                <a:latin typeface="+mn-ea"/>
              </a:rPr>
              <a:t>％</a:t>
            </a:r>
            <a:r>
              <a:rPr lang="zh-TW" altLang="en-US" sz="2800" dirty="0">
                <a:latin typeface="+mn-ea"/>
              </a:rPr>
              <a:t>之土廠生產之陶藝土</a:t>
            </a:r>
            <a:r>
              <a:rPr lang="zh-TW" altLang="en-US" sz="2800" dirty="0" smtClean="0">
                <a:latin typeface="+mn-ea"/>
              </a:rPr>
              <a:t>可</a:t>
            </a:r>
            <a:r>
              <a:rPr lang="zh-TW" altLang="en-US" sz="2800" dirty="0">
                <a:latin typeface="+mn-ea"/>
              </a:rPr>
              <a:t>克服</a:t>
            </a:r>
            <a:endParaRPr lang="en-US" altLang="zh-TW" sz="2800" dirty="0" smtClean="0">
              <a:latin typeface="+mn-ea"/>
            </a:endParaRPr>
          </a:p>
          <a:p>
            <a:r>
              <a:rPr lang="zh-TW" altLang="en-US" sz="2800" dirty="0">
                <a:latin typeface="+mn-ea"/>
              </a:rPr>
              <a:t> </a:t>
            </a:r>
            <a:r>
              <a:rPr lang="zh-TW" altLang="en-US" sz="2800" dirty="0" smtClean="0">
                <a:latin typeface="+mn-ea"/>
              </a:rPr>
              <a:t>  塑性</a:t>
            </a:r>
            <a:r>
              <a:rPr lang="zh-TW" altLang="en-US" sz="2800" dirty="0">
                <a:latin typeface="+mn-ea"/>
              </a:rPr>
              <a:t>低、延展性、黏性差的製程問題。</a:t>
            </a:r>
          </a:p>
          <a:p>
            <a:endParaRPr lang="zh-TW" altLang="en-US" sz="2800" dirty="0">
              <a:latin typeface="+mn-ea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F1713F-9BE5-4AA0-9641-DCC384C2362A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641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23528" y="396533"/>
            <a:ext cx="7200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latin typeface="+mn-ea"/>
              </a:rPr>
              <a:t>3</a:t>
            </a:r>
            <a:r>
              <a:rPr lang="zh-TW" altLang="en-US" sz="2800" b="1" dirty="0" smtClean="0">
                <a:latin typeface="+mn-ea"/>
              </a:rPr>
              <a:t>、大肚山紅土素材運用</a:t>
            </a:r>
            <a:endParaRPr lang="en-US" altLang="zh-TW" sz="2800" b="1" dirty="0" smtClean="0">
              <a:latin typeface="+mn-ea"/>
            </a:endParaRPr>
          </a:p>
          <a:p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323528" y="1052736"/>
            <a:ext cx="84249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2800" dirty="0" smtClean="0">
              <a:latin typeface="新細明體"/>
              <a:ea typeface="新細明體"/>
            </a:endParaRPr>
          </a:p>
          <a:p>
            <a:r>
              <a:rPr lang="en-US" altLang="zh-TW" sz="2800" dirty="0">
                <a:latin typeface="新細明體"/>
                <a:ea typeface="新細明體"/>
              </a:rPr>
              <a:t>1</a:t>
            </a:r>
            <a:r>
              <a:rPr lang="en-US" altLang="zh-TW" sz="2800" dirty="0" smtClean="0">
                <a:latin typeface="新細明體"/>
                <a:ea typeface="新細明體"/>
              </a:rPr>
              <a:t>.</a:t>
            </a:r>
            <a:r>
              <a:rPr lang="zh-TW" altLang="en-US" sz="2800" dirty="0">
                <a:latin typeface="新細明體"/>
              </a:rPr>
              <a:t>以經以</a:t>
            </a:r>
            <a:r>
              <a:rPr lang="en-US" altLang="zh-TW" sz="2800" dirty="0">
                <a:latin typeface="新細明體"/>
              </a:rPr>
              <a:t>60</a:t>
            </a:r>
            <a:r>
              <a:rPr lang="zh-TW" altLang="en-US" sz="2800" dirty="0">
                <a:latin typeface="新細明體"/>
              </a:rPr>
              <a:t>目篩網過篩去除</a:t>
            </a:r>
            <a:r>
              <a:rPr lang="zh-TW" altLang="en-US" sz="2800" dirty="0" smtClean="0">
                <a:latin typeface="新細明體"/>
              </a:rPr>
              <a:t>雜物及較粗土粒</a:t>
            </a:r>
            <a:r>
              <a:rPr lang="en-US" altLang="zh-TW" sz="2800" dirty="0" smtClean="0">
                <a:latin typeface="新細明體"/>
              </a:rPr>
              <a:t>,</a:t>
            </a:r>
            <a:r>
              <a:rPr lang="zh-TW" altLang="en-US" sz="2800" dirty="0" smtClean="0">
                <a:latin typeface="新細明體"/>
              </a:rPr>
              <a:t>加入土廠</a:t>
            </a:r>
            <a:endParaRPr lang="en-US" altLang="zh-TW" sz="2800" dirty="0" smtClean="0">
              <a:latin typeface="新細明體"/>
            </a:endParaRPr>
          </a:p>
          <a:p>
            <a:r>
              <a:rPr lang="zh-TW" altLang="en-US" sz="2800" dirty="0">
                <a:latin typeface="新細明體"/>
              </a:rPr>
              <a:t> </a:t>
            </a:r>
            <a:r>
              <a:rPr lang="zh-TW" altLang="en-US" sz="2800" dirty="0" smtClean="0">
                <a:latin typeface="新細明體"/>
              </a:rPr>
              <a:t>  陶土為調配土</a:t>
            </a:r>
            <a:r>
              <a:rPr lang="en-US" altLang="zh-TW" sz="2800" dirty="0" smtClean="0">
                <a:latin typeface="新細明體"/>
              </a:rPr>
              <a:t>,</a:t>
            </a:r>
            <a:r>
              <a:rPr lang="zh-TW" altLang="en-US" sz="2800" dirty="0" smtClean="0">
                <a:latin typeface="新細明體"/>
              </a:rPr>
              <a:t>作為創作素材</a:t>
            </a:r>
            <a:r>
              <a:rPr lang="en-US" altLang="zh-TW" sz="2800" dirty="0" smtClean="0">
                <a:latin typeface="新細明體"/>
              </a:rPr>
              <a:t>-</a:t>
            </a:r>
            <a:r>
              <a:rPr lang="zh-TW" altLang="en-US" sz="2800" dirty="0" smtClean="0">
                <a:latin typeface="新細明體"/>
              </a:rPr>
              <a:t>可用於拉坏</a:t>
            </a:r>
            <a:r>
              <a:rPr lang="zh-TW" altLang="en-US" sz="2800" dirty="0" smtClean="0">
                <a:latin typeface="新細明體"/>
                <a:ea typeface="新細明體"/>
              </a:rPr>
              <a:t>、陶板</a:t>
            </a:r>
            <a:r>
              <a:rPr lang="en-US" altLang="zh-TW" sz="2800" dirty="0" smtClean="0">
                <a:latin typeface="新細明體"/>
                <a:ea typeface="新細明體"/>
              </a:rPr>
              <a:t>..</a:t>
            </a:r>
            <a:r>
              <a:rPr lang="zh-TW" altLang="en-US" sz="2800" dirty="0" smtClean="0">
                <a:latin typeface="新細明體"/>
                <a:ea typeface="新細明體"/>
              </a:rPr>
              <a:t>等</a:t>
            </a:r>
            <a:endParaRPr lang="en-US" altLang="zh-TW" sz="2800" dirty="0" smtClean="0">
              <a:latin typeface="新細明體"/>
              <a:ea typeface="新細明體"/>
            </a:endParaRPr>
          </a:p>
          <a:p>
            <a:endParaRPr lang="en-US" altLang="zh-TW" sz="2800" dirty="0">
              <a:latin typeface="新細明體"/>
              <a:ea typeface="新細明體"/>
            </a:endParaRPr>
          </a:p>
          <a:p>
            <a:r>
              <a:rPr lang="en-US" altLang="zh-TW" sz="2800" dirty="0">
                <a:latin typeface="新細明體"/>
                <a:ea typeface="新細明體"/>
              </a:rPr>
              <a:t>2</a:t>
            </a:r>
            <a:r>
              <a:rPr lang="en-US" altLang="zh-TW" sz="2800" dirty="0" smtClean="0">
                <a:latin typeface="新細明體"/>
                <a:ea typeface="新細明體"/>
              </a:rPr>
              <a:t>.</a:t>
            </a:r>
            <a:r>
              <a:rPr lang="zh-TW" altLang="en-US" sz="2800" dirty="0">
                <a:latin typeface="新細明體"/>
              </a:rPr>
              <a:t>採回的土以球磨機經過八小時研磨，</a:t>
            </a:r>
            <a:r>
              <a:rPr lang="en-US" altLang="zh-TW" sz="2800" dirty="0">
                <a:latin typeface="新細明體"/>
              </a:rPr>
              <a:t>100</a:t>
            </a:r>
            <a:r>
              <a:rPr lang="zh-TW" altLang="en-US" sz="2800" dirty="0">
                <a:latin typeface="新細明體"/>
              </a:rPr>
              <a:t>目篩網篩洗</a:t>
            </a:r>
            <a:r>
              <a:rPr lang="zh-TW" altLang="en-US" sz="2800" dirty="0" smtClean="0">
                <a:latin typeface="新細明體"/>
              </a:rPr>
              <a:t>、</a:t>
            </a:r>
            <a:endParaRPr lang="en-US" altLang="zh-TW" sz="2800" dirty="0" smtClean="0">
              <a:latin typeface="新細明體"/>
            </a:endParaRPr>
          </a:p>
          <a:p>
            <a:r>
              <a:rPr lang="zh-TW" altLang="en-US" sz="2800" dirty="0">
                <a:latin typeface="新細明體"/>
              </a:rPr>
              <a:t> </a:t>
            </a:r>
            <a:r>
              <a:rPr lang="zh-TW" altLang="en-US" sz="2800" dirty="0" smtClean="0">
                <a:latin typeface="新細明體"/>
              </a:rPr>
              <a:t>  乾燥可作為化妝土</a:t>
            </a:r>
            <a:r>
              <a:rPr lang="zh-TW" altLang="en-US" sz="2800" dirty="0">
                <a:latin typeface="新細明體"/>
                <a:ea typeface="新細明體"/>
              </a:rPr>
              <a:t>及彩繪原料</a:t>
            </a:r>
            <a:endParaRPr lang="zh-TW" altLang="en-US" sz="280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861048"/>
            <a:ext cx="5256584" cy="1584176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F1713F-9BE5-4AA0-9641-DCC384C2362A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477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23528" y="188640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+mn-ea"/>
              </a:rPr>
              <a:t>四</a:t>
            </a:r>
            <a:r>
              <a:rPr lang="zh-TW" altLang="en-US" sz="2800" b="1" dirty="0" smtClean="0">
                <a:latin typeface="新細明體"/>
                <a:ea typeface="新細明體"/>
              </a:rPr>
              <a:t>、</a:t>
            </a:r>
            <a:r>
              <a:rPr lang="zh-TW" altLang="en-US" sz="2800" b="1" dirty="0" smtClean="0">
                <a:latin typeface="+mn-ea"/>
              </a:rPr>
              <a:t>大肚</a:t>
            </a:r>
            <a:r>
              <a:rPr lang="zh-TW" altLang="en-US" sz="2800" b="1" dirty="0">
                <a:latin typeface="+mn-ea"/>
              </a:rPr>
              <a:t>山</a:t>
            </a:r>
            <a:r>
              <a:rPr lang="zh-TW" altLang="en-US" sz="2800" b="1" dirty="0" smtClean="0">
                <a:latin typeface="+mn-ea"/>
              </a:rPr>
              <a:t>紅土創作研究相關案例</a:t>
            </a:r>
            <a:endParaRPr lang="zh-TW" altLang="en-US" sz="2800" b="1" dirty="0">
              <a:latin typeface="+mn-ea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79512" y="908720"/>
            <a:ext cx="8502142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solidFill>
                  <a:srgbClr val="FF0000"/>
                </a:solidFill>
              </a:rPr>
              <a:t>1</a:t>
            </a:r>
            <a:r>
              <a:rPr lang="zh-TW" altLang="en-US" sz="2800" b="1" dirty="0" smtClean="0">
                <a:solidFill>
                  <a:srgbClr val="FF0000"/>
                </a:solidFill>
                <a:latin typeface="新細明體"/>
              </a:rPr>
              <a:t>、</a:t>
            </a:r>
            <a:r>
              <a:rPr lang="zh-TW" altLang="en-US" sz="2800" b="1" dirty="0">
                <a:solidFill>
                  <a:srgbClr val="FF0000"/>
                </a:solidFill>
                <a:latin typeface="新細明體"/>
              </a:rPr>
              <a:t>搶救大肚山 滾滾紅濤</a:t>
            </a:r>
            <a:r>
              <a:rPr lang="zh-TW" altLang="en-US" sz="2800" b="1" dirty="0" smtClean="0">
                <a:solidFill>
                  <a:srgbClr val="FF0000"/>
                </a:solidFill>
                <a:latin typeface="新細明體"/>
              </a:rPr>
              <a:t>行動</a:t>
            </a:r>
            <a:endParaRPr lang="en-US" altLang="zh-TW" sz="2800" b="1" dirty="0" smtClean="0">
              <a:solidFill>
                <a:srgbClr val="FF0000"/>
              </a:solidFill>
              <a:latin typeface="新細明體"/>
            </a:endParaRPr>
          </a:p>
          <a:p>
            <a:r>
              <a:rPr lang="zh-TW" altLang="en-US" sz="2400" dirty="0" smtClean="0">
                <a:latin typeface="新細明體"/>
              </a:rPr>
              <a:t>      大肚</a:t>
            </a:r>
            <a:r>
              <a:rPr lang="zh-TW" altLang="en-US" sz="2400" dirty="0">
                <a:latin typeface="新細明體"/>
              </a:rPr>
              <a:t>山土層中蘊藏豐富的鵝卵石</a:t>
            </a:r>
            <a:r>
              <a:rPr lang="zh-TW" altLang="en-US" sz="2400" dirty="0" smtClean="0">
                <a:latin typeface="新細明體"/>
              </a:rPr>
              <a:t>，建築</a:t>
            </a:r>
            <a:endParaRPr lang="en-US" altLang="zh-TW" sz="2400" dirty="0" smtClean="0">
              <a:latin typeface="新細明體"/>
            </a:endParaRPr>
          </a:p>
          <a:p>
            <a:r>
              <a:rPr lang="zh-TW" altLang="en-US" sz="2400" dirty="0">
                <a:latin typeface="新細明體"/>
              </a:rPr>
              <a:t> </a:t>
            </a:r>
            <a:r>
              <a:rPr lang="zh-TW" altLang="en-US" sz="2400" dirty="0" smtClean="0">
                <a:latin typeface="新細明體"/>
              </a:rPr>
              <a:t>     、</a:t>
            </a:r>
            <a:r>
              <a:rPr lang="zh-TW" altLang="en-US" sz="2400" dirty="0">
                <a:latin typeface="新細明體"/>
              </a:rPr>
              <a:t>鋪路的最佳材料</a:t>
            </a:r>
            <a:r>
              <a:rPr lang="zh-TW" altLang="en-US" sz="2400" dirty="0" smtClean="0">
                <a:latin typeface="新細明體"/>
              </a:rPr>
              <a:t>，遭大量過度</a:t>
            </a:r>
            <a:r>
              <a:rPr lang="zh-TW" altLang="en-US" sz="2400" dirty="0">
                <a:latin typeface="新細明體"/>
              </a:rPr>
              <a:t>的</a:t>
            </a:r>
            <a:r>
              <a:rPr lang="zh-TW" altLang="en-US" sz="2400" dirty="0" smtClean="0">
                <a:latin typeface="新細明體"/>
              </a:rPr>
              <a:t>人為</a:t>
            </a:r>
            <a:endParaRPr lang="en-US" altLang="zh-TW" sz="2400" dirty="0" smtClean="0">
              <a:latin typeface="新細明體"/>
            </a:endParaRPr>
          </a:p>
          <a:p>
            <a:r>
              <a:rPr lang="zh-TW" altLang="en-US" sz="2400" dirty="0">
                <a:latin typeface="新細明體"/>
              </a:rPr>
              <a:t> </a:t>
            </a:r>
            <a:r>
              <a:rPr lang="zh-TW" altLang="en-US" sz="2400" dirty="0" smtClean="0">
                <a:latin typeface="新細明體"/>
              </a:rPr>
              <a:t>      開發</a:t>
            </a:r>
            <a:r>
              <a:rPr lang="zh-TW" altLang="en-US" sz="2400" dirty="0">
                <a:latin typeface="新細明體"/>
              </a:rPr>
              <a:t>，導致水土保持失衡</a:t>
            </a:r>
            <a:r>
              <a:rPr lang="zh-TW" altLang="en-US" sz="2400" dirty="0" smtClean="0">
                <a:latin typeface="新細明體"/>
              </a:rPr>
              <a:t>，每逢</a:t>
            </a:r>
            <a:r>
              <a:rPr lang="zh-TW" altLang="en-US" sz="2400" dirty="0">
                <a:latin typeface="新細明體"/>
              </a:rPr>
              <a:t>夏</a:t>
            </a:r>
            <a:r>
              <a:rPr lang="zh-TW" altLang="en-US" sz="2400" dirty="0" smtClean="0">
                <a:latin typeface="新細明體"/>
              </a:rPr>
              <a:t>雨</a:t>
            </a:r>
            <a:endParaRPr lang="en-US" altLang="zh-TW" sz="2400" dirty="0" smtClean="0">
              <a:latin typeface="新細明體"/>
            </a:endParaRPr>
          </a:p>
          <a:p>
            <a:r>
              <a:rPr lang="zh-TW" altLang="en-US" sz="2400" dirty="0">
                <a:latin typeface="新細明體"/>
              </a:rPr>
              <a:t> </a:t>
            </a:r>
            <a:r>
              <a:rPr lang="zh-TW" altLang="en-US" sz="2400" dirty="0" smtClean="0">
                <a:latin typeface="新細明體"/>
              </a:rPr>
              <a:t>      即</a:t>
            </a:r>
            <a:r>
              <a:rPr lang="zh-TW" altLang="en-US" sz="2400" dirty="0">
                <a:latin typeface="新細明體"/>
              </a:rPr>
              <a:t>易成災，土壤資源在滾滾泥流中</a:t>
            </a:r>
            <a:r>
              <a:rPr lang="zh-TW" altLang="en-US" sz="2400" dirty="0" smtClean="0">
                <a:latin typeface="新細明體"/>
              </a:rPr>
              <a:t>流失</a:t>
            </a:r>
            <a:r>
              <a:rPr lang="en-US" altLang="zh-TW" sz="2400" dirty="0" smtClean="0">
                <a:latin typeface="新細明體"/>
              </a:rPr>
              <a:t>,</a:t>
            </a:r>
            <a:r>
              <a:rPr lang="zh-TW" altLang="en-US" sz="2400" dirty="0">
                <a:latin typeface="新細明體"/>
              </a:rPr>
              <a:t> </a:t>
            </a:r>
            <a:endParaRPr lang="en-US" altLang="zh-TW" sz="2400" dirty="0" smtClean="0">
              <a:latin typeface="新細明體"/>
            </a:endParaRPr>
          </a:p>
          <a:p>
            <a:endParaRPr lang="en-US" altLang="zh-TW" sz="2800" dirty="0" smtClean="0">
              <a:latin typeface="新細明體"/>
            </a:endParaRPr>
          </a:p>
          <a:p>
            <a:r>
              <a:rPr lang="en-US" altLang="zh-TW" sz="2800" dirty="0" smtClean="0">
                <a:latin typeface="新細明體"/>
              </a:rPr>
              <a:t>(</a:t>
            </a:r>
            <a:r>
              <a:rPr lang="zh-TW" altLang="en-US" sz="2800" dirty="0">
                <a:latin typeface="新細明體"/>
              </a:rPr>
              <a:t>一</a:t>
            </a:r>
            <a:r>
              <a:rPr lang="en-US" altLang="zh-TW" sz="2800" dirty="0">
                <a:latin typeface="新細明體"/>
              </a:rPr>
              <a:t>)</a:t>
            </a:r>
            <a:r>
              <a:rPr lang="en-US" altLang="zh-TW" sz="2800" dirty="0" smtClean="0">
                <a:latin typeface="新細明體"/>
              </a:rPr>
              <a:t>.2014</a:t>
            </a:r>
            <a:r>
              <a:rPr lang="zh-TW" altLang="en-US" sz="2800" dirty="0" smtClean="0">
                <a:latin typeface="新細明體"/>
              </a:rPr>
              <a:t>年</a:t>
            </a:r>
            <a:r>
              <a:rPr lang="zh-TW" altLang="en-US" sz="2800" u="sng" dirty="0" smtClean="0">
                <a:solidFill>
                  <a:srgbClr val="FF0000"/>
                </a:solidFill>
                <a:latin typeface="新細明體"/>
              </a:rPr>
              <a:t>弘</a:t>
            </a:r>
            <a:r>
              <a:rPr lang="zh-TW" altLang="en-US" sz="2800" u="sng" dirty="0">
                <a:solidFill>
                  <a:srgbClr val="FF0000"/>
                </a:solidFill>
                <a:latin typeface="新細明體"/>
              </a:rPr>
              <a:t>光科技</a:t>
            </a:r>
            <a:r>
              <a:rPr lang="zh-TW" altLang="en-US" sz="2800" u="sng" dirty="0" smtClean="0">
                <a:solidFill>
                  <a:srgbClr val="FF0000"/>
                </a:solidFill>
                <a:latin typeface="新細明體"/>
              </a:rPr>
              <a:t>大學教授</a:t>
            </a:r>
            <a:r>
              <a:rPr lang="zh-TW" altLang="en-US" sz="2800" u="sng" dirty="0">
                <a:solidFill>
                  <a:srgbClr val="FF0000"/>
                </a:solidFill>
                <a:latin typeface="新細明體"/>
              </a:rPr>
              <a:t>廖倫光博士</a:t>
            </a:r>
            <a:r>
              <a:rPr lang="zh-TW" altLang="en-US" sz="2800" dirty="0">
                <a:latin typeface="新細明體"/>
              </a:rPr>
              <a:t>發起「搶救</a:t>
            </a:r>
            <a:r>
              <a:rPr lang="zh-TW" altLang="en-US" sz="2800" dirty="0" smtClean="0">
                <a:latin typeface="新細明體"/>
              </a:rPr>
              <a:t>大肚</a:t>
            </a:r>
            <a:r>
              <a:rPr lang="zh-TW" altLang="en-US" sz="2800" dirty="0">
                <a:latin typeface="新細明體"/>
              </a:rPr>
              <a:t>山滾滾紅濤：以紅土陶作之名」活動；推動</a:t>
            </a:r>
            <a:r>
              <a:rPr lang="zh-TW" altLang="en-US" sz="2800" dirty="0" smtClean="0">
                <a:latin typeface="新細明體"/>
              </a:rPr>
              <a:t>針對</a:t>
            </a:r>
            <a:endParaRPr lang="en-US" altLang="zh-TW" sz="2800" dirty="0" smtClean="0">
              <a:latin typeface="新細明體"/>
            </a:endParaRPr>
          </a:p>
          <a:p>
            <a:r>
              <a:rPr lang="zh-TW" altLang="en-US" sz="2800" dirty="0">
                <a:solidFill>
                  <a:srgbClr val="C00000"/>
                </a:solidFill>
                <a:latin typeface="新細明體"/>
              </a:rPr>
              <a:t> </a:t>
            </a:r>
            <a:r>
              <a:rPr lang="zh-TW" altLang="en-US" sz="2800" dirty="0" smtClean="0">
                <a:solidFill>
                  <a:srgbClr val="C00000"/>
                </a:solidFill>
                <a:latin typeface="新細明體"/>
              </a:rPr>
              <a:t>  大肚</a:t>
            </a:r>
            <a:r>
              <a:rPr lang="zh-TW" altLang="en-US" sz="2800" dirty="0">
                <a:solidFill>
                  <a:srgbClr val="C00000"/>
                </a:solidFill>
                <a:latin typeface="新細明體"/>
              </a:rPr>
              <a:t>山土壤流失議題另類反思</a:t>
            </a:r>
            <a:r>
              <a:rPr lang="zh-TW" altLang="en-US" sz="2800" dirty="0">
                <a:latin typeface="新細明體"/>
              </a:rPr>
              <a:t>、</a:t>
            </a:r>
            <a:r>
              <a:rPr lang="zh-TW" altLang="en-US" sz="2800" dirty="0">
                <a:solidFill>
                  <a:srgbClr val="C00000"/>
                </a:solidFill>
                <a:latin typeface="新細明體"/>
              </a:rPr>
              <a:t>沙鹿古窯在地</a:t>
            </a:r>
            <a:r>
              <a:rPr lang="zh-TW" altLang="en-US" sz="2800" dirty="0" smtClean="0">
                <a:solidFill>
                  <a:srgbClr val="C00000"/>
                </a:solidFill>
                <a:latin typeface="新細明體"/>
              </a:rPr>
              <a:t>資源</a:t>
            </a:r>
            <a:endParaRPr lang="en-US" altLang="zh-TW" sz="2800" dirty="0" smtClean="0">
              <a:solidFill>
                <a:srgbClr val="C00000"/>
              </a:solidFill>
              <a:latin typeface="新細明體"/>
            </a:endParaRPr>
          </a:p>
          <a:p>
            <a:r>
              <a:rPr lang="zh-TW" altLang="en-US" sz="2800" dirty="0">
                <a:solidFill>
                  <a:srgbClr val="C00000"/>
                </a:solidFill>
                <a:latin typeface="新細明體"/>
              </a:rPr>
              <a:t> </a:t>
            </a:r>
            <a:r>
              <a:rPr lang="zh-TW" altLang="en-US" sz="2800" dirty="0" smtClean="0">
                <a:solidFill>
                  <a:srgbClr val="C00000"/>
                </a:solidFill>
                <a:latin typeface="新細明體"/>
              </a:rPr>
              <a:t>   創意</a:t>
            </a:r>
            <a:r>
              <a:rPr lang="zh-TW" altLang="en-US" sz="2800" dirty="0">
                <a:solidFill>
                  <a:srgbClr val="C00000"/>
                </a:solidFill>
                <a:latin typeface="新細明體"/>
              </a:rPr>
              <a:t>提案</a:t>
            </a:r>
            <a:r>
              <a:rPr lang="zh-TW" altLang="en-US" sz="2800" dirty="0">
                <a:latin typeface="新細明體"/>
              </a:rPr>
              <a:t>、</a:t>
            </a:r>
            <a:r>
              <a:rPr lang="zh-TW" altLang="en-US" sz="2800" dirty="0">
                <a:solidFill>
                  <a:srgbClr val="C00000"/>
                </a:solidFill>
                <a:latin typeface="新細明體"/>
              </a:rPr>
              <a:t>提升紅土人文意義</a:t>
            </a:r>
            <a:r>
              <a:rPr lang="zh-TW" altLang="en-US" sz="2800" dirty="0" smtClean="0">
                <a:solidFill>
                  <a:srgbClr val="C00000"/>
                </a:solidFill>
                <a:latin typeface="新細明體"/>
              </a:rPr>
              <a:t>與</a:t>
            </a:r>
            <a:endParaRPr lang="en-US" altLang="zh-TW" sz="2800" dirty="0" smtClean="0">
              <a:solidFill>
                <a:srgbClr val="C00000"/>
              </a:solidFill>
              <a:latin typeface="新細明體"/>
            </a:endParaRPr>
          </a:p>
          <a:p>
            <a:r>
              <a:rPr lang="zh-TW" altLang="en-US" sz="2800" dirty="0">
                <a:solidFill>
                  <a:srgbClr val="C00000"/>
                </a:solidFill>
                <a:latin typeface="新細明體"/>
              </a:rPr>
              <a:t> </a:t>
            </a:r>
            <a:r>
              <a:rPr lang="zh-TW" altLang="en-US" sz="2800" dirty="0" smtClean="0">
                <a:solidFill>
                  <a:srgbClr val="C00000"/>
                </a:solidFill>
                <a:latin typeface="新細明體"/>
              </a:rPr>
              <a:t>   發展</a:t>
            </a:r>
            <a:r>
              <a:rPr lang="en-US" altLang="zh-TW" sz="2800" dirty="0" smtClean="0">
                <a:latin typeface="新細明體"/>
              </a:rPr>
              <a:t>3</a:t>
            </a:r>
            <a:r>
              <a:rPr lang="zh-TW" altLang="en-US" sz="2800" dirty="0">
                <a:latin typeface="新細明體"/>
              </a:rPr>
              <a:t>大理念，並透過田野調查</a:t>
            </a:r>
            <a:r>
              <a:rPr lang="zh-TW" altLang="en-US" sz="2800" dirty="0" smtClean="0">
                <a:latin typeface="新細明體"/>
              </a:rPr>
              <a:t>，</a:t>
            </a:r>
            <a:endParaRPr lang="en-US" altLang="zh-TW" sz="2800" dirty="0" smtClean="0">
              <a:latin typeface="新細明體"/>
            </a:endParaRPr>
          </a:p>
          <a:p>
            <a:r>
              <a:rPr lang="zh-TW" altLang="en-US" sz="2800" dirty="0" smtClean="0">
                <a:latin typeface="新細明體"/>
              </a:rPr>
              <a:t>     實地</a:t>
            </a:r>
            <a:r>
              <a:rPr lang="zh-TW" altLang="en-US" sz="2800" dirty="0">
                <a:latin typeface="新細明體"/>
              </a:rPr>
              <a:t>採土、練土、捏土作陶</a:t>
            </a:r>
            <a:r>
              <a:rPr lang="en-US" altLang="zh-TW" sz="2800" dirty="0" smtClean="0">
                <a:latin typeface="新細明體"/>
              </a:rPr>
              <a:t>••</a:t>
            </a:r>
          </a:p>
          <a:p>
            <a:r>
              <a:rPr lang="zh-TW" altLang="en-US" sz="2800" dirty="0" smtClean="0">
                <a:latin typeface="新細明體"/>
              </a:rPr>
              <a:t>     等</a:t>
            </a:r>
            <a:r>
              <a:rPr lang="zh-TW" altLang="en-US" sz="2800" dirty="0">
                <a:latin typeface="新細明體"/>
              </a:rPr>
              <a:t>一系列實作過程</a:t>
            </a:r>
          </a:p>
          <a:p>
            <a:endParaRPr lang="en-US" altLang="zh-TW" sz="2800" dirty="0" smtClean="0">
              <a:latin typeface="新細明體"/>
            </a:endParaRPr>
          </a:p>
          <a:p>
            <a:endParaRPr lang="zh-TW" alt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333" y="740103"/>
            <a:ext cx="2453470" cy="2070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706" y="4581128"/>
            <a:ext cx="2663178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F1713F-9BE5-4AA0-9641-DCC384C2362A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193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47502" y="44624"/>
            <a:ext cx="84249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latin typeface="+mn-ea"/>
              </a:rPr>
              <a:t>(</a:t>
            </a:r>
            <a:r>
              <a:rPr lang="zh-TW" altLang="en-US" sz="2400" dirty="0" smtClean="0">
                <a:latin typeface="+mn-ea"/>
              </a:rPr>
              <a:t>二</a:t>
            </a:r>
            <a:r>
              <a:rPr lang="en-US" altLang="zh-TW" sz="2400" dirty="0" smtClean="0">
                <a:latin typeface="+mn-ea"/>
              </a:rPr>
              <a:t>).2015</a:t>
            </a:r>
            <a:r>
              <a:rPr lang="zh-TW" altLang="en-US" sz="2400" dirty="0">
                <a:latin typeface="+mn-ea"/>
              </a:rPr>
              <a:t>年</a:t>
            </a:r>
            <a:r>
              <a:rPr lang="en-US" altLang="zh-TW" sz="2400" dirty="0">
                <a:latin typeface="+mn-ea"/>
              </a:rPr>
              <a:t>7</a:t>
            </a:r>
            <a:r>
              <a:rPr lang="zh-TW" altLang="en-US" sz="2400" dirty="0">
                <a:latin typeface="+mn-ea"/>
              </a:rPr>
              <a:t>月於台中市葫蘆墩文化中心</a:t>
            </a:r>
            <a:r>
              <a:rPr lang="zh-TW" altLang="en-US" sz="2400" dirty="0" smtClean="0">
                <a:latin typeface="+mn-ea"/>
              </a:rPr>
              <a:t>，「</a:t>
            </a:r>
            <a:r>
              <a:rPr lang="zh-TW" altLang="en-US" sz="2400" dirty="0">
                <a:solidFill>
                  <a:srgbClr val="FF0000"/>
                </a:solidFill>
                <a:latin typeface="+mn-ea"/>
              </a:rPr>
              <a:t>大肚山紅</a:t>
            </a:r>
            <a:r>
              <a:rPr lang="en-US" altLang="zh-TW" sz="2400" dirty="0">
                <a:solidFill>
                  <a:srgbClr val="FF0000"/>
                </a:solidFill>
                <a:latin typeface="+mn-ea"/>
              </a:rPr>
              <a:t>-</a:t>
            </a:r>
            <a:r>
              <a:rPr lang="zh-TW" altLang="en-US" sz="2400" dirty="0">
                <a:solidFill>
                  <a:srgbClr val="FF0000"/>
                </a:solidFill>
                <a:latin typeface="+mn-ea"/>
              </a:rPr>
              <a:t>礦物染</a:t>
            </a:r>
            <a:r>
              <a:rPr lang="zh-TW" altLang="en-US" sz="2400" dirty="0" smtClean="0">
                <a:solidFill>
                  <a:srgbClr val="FF0000"/>
                </a:solidFill>
                <a:latin typeface="+mn-ea"/>
              </a:rPr>
              <a:t>的</a:t>
            </a:r>
            <a:endParaRPr lang="en-US" altLang="zh-TW" sz="2400" dirty="0" smtClean="0">
              <a:solidFill>
                <a:srgbClr val="FF0000"/>
              </a:solidFill>
              <a:latin typeface="+mn-ea"/>
            </a:endParaRPr>
          </a:p>
          <a:p>
            <a:r>
              <a:rPr lang="zh-TW" altLang="en-US" sz="2400" dirty="0">
                <a:solidFill>
                  <a:srgbClr val="FF0000"/>
                </a:solidFill>
                <a:latin typeface="+mn-ea"/>
              </a:rPr>
              <a:t> </a:t>
            </a:r>
            <a:r>
              <a:rPr lang="zh-TW" altLang="en-US" sz="2400" dirty="0" smtClean="0">
                <a:solidFill>
                  <a:srgbClr val="FF0000"/>
                </a:solidFill>
                <a:latin typeface="+mn-ea"/>
              </a:rPr>
              <a:t>  深</a:t>
            </a:r>
            <a:r>
              <a:rPr lang="zh-TW" altLang="en-US" sz="2400" dirty="0">
                <a:solidFill>
                  <a:srgbClr val="FF0000"/>
                </a:solidFill>
                <a:latin typeface="+mn-ea"/>
              </a:rPr>
              <a:t>層邂逅</a:t>
            </a:r>
            <a:r>
              <a:rPr lang="zh-TW" altLang="en-US" sz="2400" dirty="0">
                <a:latin typeface="+mn-ea"/>
              </a:rPr>
              <a:t>」推廣以紅土礦泥染技巧與知識分享活動</a:t>
            </a:r>
            <a:r>
              <a:rPr lang="zh-TW" altLang="en-US" sz="2400" dirty="0" smtClean="0">
                <a:latin typeface="+mn-ea"/>
              </a:rPr>
              <a:t>，</a:t>
            </a:r>
            <a:endParaRPr lang="en-US" altLang="zh-TW" sz="2400" dirty="0" smtClean="0">
              <a:latin typeface="+mn-ea"/>
            </a:endParaRPr>
          </a:p>
          <a:p>
            <a:endParaRPr lang="en-US" altLang="zh-TW" sz="2400" dirty="0" smtClean="0">
              <a:latin typeface="+mn-ea"/>
            </a:endParaRPr>
          </a:p>
          <a:p>
            <a:r>
              <a:rPr lang="en-US" altLang="zh-TW" sz="2400" dirty="0" smtClean="0">
                <a:latin typeface="+mn-ea"/>
              </a:rPr>
              <a:t>(</a:t>
            </a:r>
            <a:r>
              <a:rPr lang="zh-TW" altLang="en-US" sz="2400" dirty="0" smtClean="0">
                <a:latin typeface="+mn-ea"/>
              </a:rPr>
              <a:t>三</a:t>
            </a:r>
            <a:r>
              <a:rPr lang="en-US" altLang="zh-TW" sz="2400" dirty="0" smtClean="0">
                <a:latin typeface="+mn-ea"/>
              </a:rPr>
              <a:t>).2016</a:t>
            </a:r>
            <a:r>
              <a:rPr lang="zh-TW" altLang="en-US" sz="2400" dirty="0">
                <a:latin typeface="+mn-ea"/>
              </a:rPr>
              <a:t>年</a:t>
            </a:r>
            <a:r>
              <a:rPr lang="en-US" altLang="zh-TW" sz="2400" dirty="0">
                <a:latin typeface="+mn-ea"/>
              </a:rPr>
              <a:t>1</a:t>
            </a:r>
            <a:r>
              <a:rPr lang="zh-TW" altLang="en-US" sz="2400" dirty="0">
                <a:latin typeface="+mn-ea"/>
              </a:rPr>
              <a:t>月以</a:t>
            </a:r>
            <a:r>
              <a:rPr lang="zh-TW" altLang="en-US" sz="2400" dirty="0">
                <a:solidFill>
                  <a:srgbClr val="FF0000"/>
                </a:solidFill>
                <a:latin typeface="+mn-ea"/>
              </a:rPr>
              <a:t>大肚山紅土</a:t>
            </a:r>
            <a:r>
              <a:rPr lang="zh-TW" altLang="en-US" sz="2400" dirty="0">
                <a:latin typeface="+mn-ea"/>
              </a:rPr>
              <a:t>當染料，在</a:t>
            </a:r>
            <a:r>
              <a:rPr lang="zh-TW" altLang="en-US" sz="2400" dirty="0">
                <a:solidFill>
                  <a:srgbClr val="FF0000"/>
                </a:solidFill>
                <a:latin typeface="+mn-ea"/>
              </a:rPr>
              <a:t>韓國</a:t>
            </a:r>
            <a:r>
              <a:rPr lang="zh-TW" altLang="en-US" sz="2400" dirty="0">
                <a:latin typeface="+mn-ea"/>
              </a:rPr>
              <a:t>天然染色文化</a:t>
            </a:r>
            <a:r>
              <a:rPr lang="zh-TW" altLang="en-US" sz="2400" dirty="0" smtClean="0">
                <a:latin typeface="+mn-ea"/>
              </a:rPr>
              <a:t>商品</a:t>
            </a:r>
            <a:endParaRPr lang="en-US" altLang="zh-TW" sz="2400" dirty="0" smtClean="0">
              <a:latin typeface="+mn-ea"/>
            </a:endParaRPr>
          </a:p>
          <a:p>
            <a:r>
              <a:rPr lang="zh-TW" altLang="en-US" sz="2400" dirty="0">
                <a:latin typeface="+mn-ea"/>
              </a:rPr>
              <a:t> </a:t>
            </a:r>
            <a:r>
              <a:rPr lang="zh-TW" altLang="en-US" sz="2400" dirty="0" smtClean="0">
                <a:latin typeface="+mn-ea"/>
              </a:rPr>
              <a:t>   競賽</a:t>
            </a:r>
            <a:r>
              <a:rPr lang="zh-TW" altLang="en-US" sz="2400" dirty="0">
                <a:latin typeface="+mn-ea"/>
              </a:rPr>
              <a:t>奪得「</a:t>
            </a:r>
            <a:r>
              <a:rPr lang="zh-TW" altLang="en-US" sz="2400" dirty="0">
                <a:solidFill>
                  <a:srgbClr val="FF0000"/>
                </a:solidFill>
                <a:latin typeface="+mn-ea"/>
              </a:rPr>
              <a:t>獎勵賞大獎</a:t>
            </a:r>
            <a:r>
              <a:rPr lang="zh-TW" altLang="en-US" sz="2400" dirty="0">
                <a:latin typeface="+mn-ea"/>
              </a:rPr>
              <a:t>」</a:t>
            </a:r>
            <a:r>
              <a:rPr lang="zh-TW" altLang="en-US" sz="2400" dirty="0" smtClean="0">
                <a:latin typeface="+mn-ea"/>
              </a:rPr>
              <a:t>。</a:t>
            </a:r>
            <a:endParaRPr lang="en-US" altLang="zh-TW" sz="2400" dirty="0" smtClean="0">
              <a:latin typeface="+mn-ea"/>
            </a:endParaRPr>
          </a:p>
          <a:p>
            <a:endParaRPr lang="en-US" altLang="zh-TW" sz="2400" dirty="0" smtClean="0">
              <a:latin typeface="+mn-ea"/>
            </a:endParaRPr>
          </a:p>
          <a:p>
            <a:r>
              <a:rPr lang="en-US" altLang="zh-TW" sz="2400" dirty="0" smtClean="0">
                <a:latin typeface="+mn-ea"/>
              </a:rPr>
              <a:t>(</a:t>
            </a:r>
            <a:r>
              <a:rPr lang="zh-TW" altLang="en-US" sz="2400" dirty="0" smtClean="0">
                <a:latin typeface="+mn-ea"/>
              </a:rPr>
              <a:t>四</a:t>
            </a:r>
            <a:r>
              <a:rPr lang="en-US" altLang="zh-TW" sz="2400" dirty="0" smtClean="0">
                <a:latin typeface="+mn-ea"/>
              </a:rPr>
              <a:t>).</a:t>
            </a:r>
            <a:r>
              <a:rPr lang="zh-TW" altLang="en-US" sz="2400" dirty="0" smtClean="0">
                <a:latin typeface="+mn-ea"/>
              </a:rPr>
              <a:t>於</a:t>
            </a:r>
            <a:r>
              <a:rPr lang="en-US" altLang="zh-TW" sz="2400" dirty="0">
                <a:latin typeface="+mn-ea"/>
              </a:rPr>
              <a:t>2016</a:t>
            </a:r>
            <a:r>
              <a:rPr lang="zh-TW" altLang="en-US" sz="2400" dirty="0">
                <a:latin typeface="+mn-ea"/>
              </a:rPr>
              <a:t>年</a:t>
            </a:r>
            <a:r>
              <a:rPr lang="en-US" altLang="zh-TW" sz="2400" dirty="0">
                <a:latin typeface="+mn-ea"/>
              </a:rPr>
              <a:t>3</a:t>
            </a:r>
            <a:r>
              <a:rPr lang="zh-TW" altLang="en-US" sz="2400" dirty="0">
                <a:latin typeface="+mn-ea"/>
              </a:rPr>
              <a:t>月</a:t>
            </a:r>
            <a:r>
              <a:rPr lang="en-US" altLang="zh-TW" sz="2400" dirty="0">
                <a:latin typeface="+mn-ea"/>
              </a:rPr>
              <a:t>13</a:t>
            </a:r>
            <a:r>
              <a:rPr lang="zh-TW" altLang="en-US" sz="2400" dirty="0">
                <a:latin typeface="+mn-ea"/>
              </a:rPr>
              <a:t>日專家訪談廖倫光</a:t>
            </a:r>
            <a:r>
              <a:rPr lang="zh-TW" altLang="en-US" sz="2400" dirty="0" smtClean="0">
                <a:latin typeface="+mn-ea"/>
              </a:rPr>
              <a:t>博士 </a:t>
            </a:r>
            <a:endParaRPr lang="zh-TW" altLang="en-US" sz="2400" dirty="0">
              <a:latin typeface="+mn-e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501008"/>
            <a:ext cx="5669756" cy="322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F1713F-9BE5-4AA0-9641-DCC384C2362A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958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23528" y="260648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latin typeface="+mn-ea"/>
              </a:rPr>
              <a:t>2</a:t>
            </a:r>
            <a:r>
              <a:rPr lang="zh-TW" altLang="en-US" sz="2800" b="1" dirty="0" smtClean="0">
                <a:latin typeface="+mn-ea"/>
              </a:rPr>
              <a:t>、大地</a:t>
            </a:r>
            <a:r>
              <a:rPr lang="zh-TW" altLang="en-US" sz="2800" b="1" dirty="0">
                <a:latin typeface="+mn-ea"/>
              </a:rPr>
              <a:t>原色</a:t>
            </a:r>
            <a:r>
              <a:rPr lang="en-US" altLang="zh-TW" sz="2800" b="1" dirty="0">
                <a:latin typeface="+mn-ea"/>
              </a:rPr>
              <a:t>-</a:t>
            </a:r>
            <a:r>
              <a:rPr lang="zh-TW" altLang="en-US" sz="2800" b="1" dirty="0">
                <a:latin typeface="+mn-ea"/>
              </a:rPr>
              <a:t>大肚山土畫大肚山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323528" y="908720"/>
            <a:ext cx="842493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u="sng" dirty="0">
                <a:solidFill>
                  <a:srgbClr val="C00000"/>
                </a:solidFill>
                <a:latin typeface="+mn-ea"/>
              </a:rPr>
              <a:t>國立勤益大學洪晧倫</a:t>
            </a:r>
            <a:r>
              <a:rPr lang="zh-TW" altLang="en-US" sz="2800" u="sng" dirty="0" smtClean="0">
                <a:solidFill>
                  <a:srgbClr val="C00000"/>
                </a:solidFill>
                <a:latin typeface="+mn-ea"/>
              </a:rPr>
              <a:t>老師</a:t>
            </a:r>
            <a:r>
              <a:rPr lang="en-US" altLang="zh-TW" sz="2800" dirty="0" smtClean="0">
                <a:latin typeface="+mn-ea"/>
              </a:rPr>
              <a:t>,</a:t>
            </a:r>
            <a:r>
              <a:rPr lang="zh-TW" altLang="en-US" sz="2800" dirty="0" smtClean="0">
                <a:latin typeface="+mn-ea"/>
              </a:rPr>
              <a:t> 目前</a:t>
            </a:r>
            <a:r>
              <a:rPr lang="zh-TW" altLang="en-US" sz="2800" dirty="0">
                <a:latin typeface="+mn-ea"/>
              </a:rPr>
              <a:t>全台僅知唯一以</a:t>
            </a:r>
            <a:r>
              <a:rPr lang="en-US" altLang="zh-TW" sz="2800" dirty="0">
                <a:latin typeface="+mn-ea"/>
              </a:rPr>
              <a:t>100%</a:t>
            </a:r>
            <a:r>
              <a:rPr lang="zh-TW" altLang="en-US" sz="2800" dirty="0">
                <a:latin typeface="+mn-ea"/>
              </a:rPr>
              <a:t>台灣島原生大地素材、土壤研製油畫顏料並以之創作</a:t>
            </a:r>
            <a:r>
              <a:rPr lang="zh-TW" altLang="en-US" sz="2800" dirty="0" smtClean="0">
                <a:latin typeface="+mn-ea"/>
              </a:rPr>
              <a:t>的</a:t>
            </a:r>
            <a:r>
              <a:rPr lang="zh-TW" altLang="en-US" sz="2800" dirty="0">
                <a:latin typeface="+mn-ea"/>
              </a:rPr>
              <a:t>藝術家 </a:t>
            </a:r>
            <a:r>
              <a:rPr lang="en-US" altLang="zh-TW" sz="2800" dirty="0" smtClean="0">
                <a:latin typeface="+mn-ea"/>
              </a:rPr>
              <a:t>，</a:t>
            </a:r>
            <a:r>
              <a:rPr lang="zh-TW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指導</a:t>
            </a:r>
            <a:r>
              <a:rPr lang="zh-TW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學員用大肚山土以傳統</a:t>
            </a:r>
            <a:r>
              <a:rPr lang="zh-TW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工藝 做成</a:t>
            </a:r>
            <a:r>
              <a:rPr lang="zh-TW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水彩顏料及油畫</a:t>
            </a:r>
            <a:r>
              <a:rPr lang="zh-TW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顏料</a:t>
            </a:r>
            <a:r>
              <a:rPr lang="zh-TW" altLang="en-US" sz="2800" dirty="0">
                <a:latin typeface="+mn-ea"/>
              </a:rPr>
              <a:t>，</a:t>
            </a:r>
            <a:r>
              <a:rPr lang="zh-TW" altLang="en-US" sz="2800" dirty="0" smtClean="0">
                <a:latin typeface="+mn-ea"/>
              </a:rPr>
              <a:t>創作</a:t>
            </a:r>
            <a:r>
              <a:rPr lang="zh-TW" altLang="en-US" sz="2800" dirty="0">
                <a:latin typeface="+mn-ea"/>
              </a:rPr>
              <a:t>一系列大肚山風土民情的作品「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大肚山土畫大肚山</a:t>
            </a:r>
            <a:r>
              <a:rPr lang="zh-TW" altLang="en-US" sz="2800" dirty="0">
                <a:latin typeface="+mn-ea"/>
              </a:rPr>
              <a:t>」包含了人、事、物、景，畫作溫馨充滿在地情感，把在地的風情人文美感表現於畫中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61051"/>
            <a:ext cx="4518288" cy="224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681" y="4026853"/>
            <a:ext cx="3570767" cy="23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539552" y="6269250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/>
              <a:t>大肚山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5076056" y="6309320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大肚山 東海大學路思義教堂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F1713F-9BE5-4AA0-9641-DCC384C2362A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325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79512" y="188640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latin typeface="+mn-ea"/>
              </a:rPr>
              <a:t>3</a:t>
            </a:r>
            <a:r>
              <a:rPr lang="zh-TW" altLang="en-US" sz="2800" b="1" dirty="0" smtClean="0">
                <a:latin typeface="+mn-ea"/>
              </a:rPr>
              <a:t>、紅土</a:t>
            </a:r>
            <a:r>
              <a:rPr lang="zh-TW" altLang="en-US" sz="2800" b="1" dirty="0">
                <a:latin typeface="+mn-ea"/>
              </a:rPr>
              <a:t>上的日落日出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395536" y="908720"/>
            <a:ext cx="82809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u="sng" dirty="0">
                <a:solidFill>
                  <a:srgbClr val="C00000"/>
                </a:solidFill>
              </a:rPr>
              <a:t>東海大學美術</a:t>
            </a:r>
            <a:r>
              <a:rPr lang="zh-TW" altLang="en-US" sz="2400" u="sng" dirty="0" smtClean="0">
                <a:solidFill>
                  <a:srgbClr val="C00000"/>
                </a:solidFill>
              </a:rPr>
              <a:t>系主任，林文海教授</a:t>
            </a:r>
            <a:r>
              <a:rPr lang="zh-TW" altLang="en-US" sz="2400" dirty="0">
                <a:latin typeface="新細明體"/>
              </a:rPr>
              <a:t>，「就地取材」理念，</a:t>
            </a:r>
            <a:r>
              <a:rPr lang="zh-TW" altLang="en-US" sz="2400" dirty="0" smtClean="0">
                <a:latin typeface="新細明體"/>
              </a:rPr>
              <a:t>利用週邊</a:t>
            </a:r>
            <a:r>
              <a:rPr lang="zh-TW" altLang="en-US" sz="2400" dirty="0">
                <a:latin typeface="新細明體"/>
              </a:rPr>
              <a:t>環境裡儉樸而不是昂貴的材料，作為創作的素材。</a:t>
            </a:r>
            <a:r>
              <a:rPr lang="zh-TW" altLang="en-US" sz="2400" dirty="0">
                <a:solidFill>
                  <a:srgbClr val="C00000"/>
                </a:solidFill>
                <a:latin typeface="新細明體"/>
              </a:rPr>
              <a:t>大肚山</a:t>
            </a:r>
            <a:r>
              <a:rPr lang="zh-TW" altLang="en-US" sz="2400" dirty="0">
                <a:latin typeface="新細明體"/>
              </a:rPr>
              <a:t>滿山遍野的</a:t>
            </a:r>
            <a:r>
              <a:rPr lang="zh-TW" altLang="en-US" sz="2400" dirty="0">
                <a:solidFill>
                  <a:srgbClr val="C00000"/>
                </a:solidFill>
                <a:latin typeface="新細明體"/>
              </a:rPr>
              <a:t>紅土</a:t>
            </a:r>
            <a:r>
              <a:rPr lang="zh-TW" altLang="en-US" sz="2400" dirty="0">
                <a:latin typeface="新細明體"/>
              </a:rPr>
              <a:t>與</a:t>
            </a:r>
            <a:r>
              <a:rPr lang="zh-TW" altLang="en-US" sz="2400" dirty="0">
                <a:solidFill>
                  <a:srgbClr val="C00000"/>
                </a:solidFill>
                <a:latin typeface="新細明體"/>
              </a:rPr>
              <a:t>相思林</a:t>
            </a:r>
            <a:r>
              <a:rPr lang="zh-TW" altLang="en-US" sz="2400" dirty="0">
                <a:latin typeface="新細明體"/>
              </a:rPr>
              <a:t>裡不起眼的木材</a:t>
            </a:r>
            <a:r>
              <a:rPr lang="zh-TW" altLang="en-US" sz="2400" dirty="0" smtClean="0">
                <a:latin typeface="新細明體"/>
              </a:rPr>
              <a:t>，</a:t>
            </a:r>
            <a:r>
              <a:rPr lang="zh-TW" altLang="en-US" sz="2400" dirty="0">
                <a:latin typeface="新細明體"/>
              </a:rPr>
              <a:t>為創作</a:t>
            </a:r>
            <a:r>
              <a:rPr lang="zh-TW" altLang="en-US" sz="2400" dirty="0" smtClean="0">
                <a:latin typeface="新細明體"/>
              </a:rPr>
              <a:t>靈感</a:t>
            </a:r>
            <a:r>
              <a:rPr lang="zh-TW" altLang="en-US" sz="2400" dirty="0">
                <a:latin typeface="新細明體"/>
              </a:rPr>
              <a:t>，紅土為素材，創作品火紅的基調令人印象深刻，彷彿走入紅色的</a:t>
            </a:r>
            <a:r>
              <a:rPr lang="zh-TW" altLang="en-US" sz="2400" dirty="0" smtClean="0">
                <a:latin typeface="新細明體"/>
              </a:rPr>
              <a:t>大地</a:t>
            </a:r>
            <a:r>
              <a:rPr lang="zh-TW" altLang="en-US" sz="2400" dirty="0" smtClean="0">
                <a:latin typeface="新細明體"/>
                <a:ea typeface="新細明體"/>
              </a:rPr>
              <a:t>。</a:t>
            </a:r>
            <a:endParaRPr lang="en-US" altLang="zh-TW" sz="2400" dirty="0" smtClean="0">
              <a:latin typeface="新細明體"/>
            </a:endParaRPr>
          </a:p>
          <a:p>
            <a:r>
              <a:rPr lang="zh-TW" altLang="en-US" sz="2400" dirty="0"/>
              <a:t>雕、塑的思維與信仰裡，企求與展現「取之於斯、立之於斯、用之於斯、回歸於斯」的「回歸」與「關懷」在地精神</a:t>
            </a:r>
            <a:r>
              <a:rPr lang="zh-TW" altLang="en-US" sz="2400" dirty="0" smtClean="0"/>
              <a:t>價值</a:t>
            </a:r>
            <a:endParaRPr lang="en-US" altLang="zh-TW" sz="2400" dirty="0" smtClean="0"/>
          </a:p>
          <a:p>
            <a:endParaRPr lang="zh-TW" altLang="en-US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14" y="3645024"/>
            <a:ext cx="393125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643" y="3690933"/>
            <a:ext cx="3749749" cy="2484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4535996" y="6237312"/>
            <a:ext cx="3564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巨頭像及狗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F1713F-9BE5-4AA0-9641-DCC384C2362A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535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23528" y="260648"/>
            <a:ext cx="8352928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</a:rPr>
              <a:t>大肚山「紅土上的雕塑系列」創作分期三階段</a:t>
            </a:r>
          </a:p>
          <a:p>
            <a:r>
              <a:rPr lang="zh-TW" altLang="en-US" sz="2600" dirty="0" smtClean="0">
                <a:latin typeface="+mn-ea"/>
              </a:rPr>
              <a:t>第一階段：泥土哲思：以人為主題，思索生命的起源</a:t>
            </a:r>
            <a:endParaRPr lang="en-US" altLang="zh-TW" sz="2600" dirty="0" smtClean="0">
              <a:latin typeface="+mn-ea"/>
            </a:endParaRPr>
          </a:p>
          <a:p>
            <a:endParaRPr lang="zh-TW" altLang="en-US" sz="2600" dirty="0" smtClean="0">
              <a:latin typeface="+mn-ea"/>
            </a:endParaRPr>
          </a:p>
          <a:p>
            <a:r>
              <a:rPr lang="zh-TW" altLang="en-US" sz="2600" dirty="0" smtClean="0">
                <a:latin typeface="+mn-ea"/>
              </a:rPr>
              <a:t>第二階段：紅土雕塑：</a:t>
            </a:r>
            <a:r>
              <a:rPr lang="en-US" altLang="zh-TW" sz="2600" dirty="0" smtClean="0">
                <a:latin typeface="+mn-ea"/>
              </a:rPr>
              <a:t>2002</a:t>
            </a:r>
            <a:r>
              <a:rPr lang="en-US" altLang="zh-TW" sz="2600" dirty="0">
                <a:latin typeface="+mn-ea"/>
              </a:rPr>
              <a:t>-</a:t>
            </a:r>
            <a:r>
              <a:rPr lang="en-US" altLang="zh-TW" sz="2600" dirty="0" smtClean="0">
                <a:latin typeface="+mn-ea"/>
              </a:rPr>
              <a:t>2004</a:t>
            </a:r>
            <a:r>
              <a:rPr lang="zh-TW" altLang="en-US" sz="2600" dirty="0" smtClean="0">
                <a:latin typeface="+mn-ea"/>
              </a:rPr>
              <a:t>年時，大肚山上的紅土</a:t>
            </a:r>
            <a:endParaRPr lang="en-US" altLang="zh-TW" sz="2600" dirty="0" smtClean="0">
              <a:latin typeface="+mn-ea"/>
            </a:endParaRPr>
          </a:p>
          <a:p>
            <a:r>
              <a:rPr lang="zh-TW" altLang="en-US" sz="2600" dirty="0">
                <a:latin typeface="+mn-ea"/>
              </a:rPr>
              <a:t> </a:t>
            </a:r>
            <a:r>
              <a:rPr lang="zh-TW" altLang="en-US" sz="2600" dirty="0" smtClean="0">
                <a:latin typeface="+mn-ea"/>
              </a:rPr>
              <a:t>                 為主要創作媒材。他將大肚山紅土取回塑形後</a:t>
            </a:r>
            <a:endParaRPr lang="en-US" altLang="zh-TW" sz="2600" dirty="0" smtClean="0">
              <a:latin typeface="+mn-ea"/>
            </a:endParaRPr>
          </a:p>
          <a:p>
            <a:r>
              <a:rPr lang="zh-TW" altLang="en-US" sz="2600" dirty="0">
                <a:latin typeface="+mn-ea"/>
              </a:rPr>
              <a:t> </a:t>
            </a:r>
            <a:r>
              <a:rPr lang="zh-TW" altLang="en-US" sz="2600" dirty="0" smtClean="0">
                <a:latin typeface="+mn-ea"/>
              </a:rPr>
              <a:t>                ，再將塑好的雕像矗立回原先取用的土地上。</a:t>
            </a:r>
            <a:endParaRPr lang="en-US" altLang="zh-TW" sz="2600" dirty="0" smtClean="0">
              <a:latin typeface="+mn-ea"/>
            </a:endParaRPr>
          </a:p>
          <a:p>
            <a:r>
              <a:rPr lang="zh-TW" altLang="en-US" sz="2600" dirty="0">
                <a:latin typeface="+mn-ea"/>
              </a:rPr>
              <a:t> </a:t>
            </a:r>
            <a:r>
              <a:rPr lang="zh-TW" altLang="en-US" sz="2600" dirty="0" smtClean="0">
                <a:latin typeface="+mn-ea"/>
              </a:rPr>
              <a:t>                 強調「取之於斯、回歸於斯」，讓媒材取自於</a:t>
            </a:r>
            <a:endParaRPr lang="en-US" altLang="zh-TW" sz="2600" dirty="0" smtClean="0">
              <a:latin typeface="+mn-ea"/>
            </a:endParaRPr>
          </a:p>
          <a:p>
            <a:r>
              <a:rPr lang="zh-TW" altLang="en-US" sz="2600" dirty="0">
                <a:latin typeface="+mn-ea"/>
              </a:rPr>
              <a:t> </a:t>
            </a:r>
            <a:r>
              <a:rPr lang="zh-TW" altLang="en-US" sz="2600" dirty="0" smtClean="0">
                <a:latin typeface="+mn-ea"/>
              </a:rPr>
              <a:t>                 土地，再回到土地。</a:t>
            </a:r>
            <a:endParaRPr lang="en-US" altLang="zh-TW" sz="2600" dirty="0" smtClean="0">
              <a:latin typeface="+mn-ea"/>
            </a:endParaRPr>
          </a:p>
          <a:p>
            <a:endParaRPr lang="zh-TW" altLang="en-US" sz="2600" dirty="0" smtClean="0">
              <a:latin typeface="+mn-ea"/>
            </a:endParaRPr>
          </a:p>
          <a:p>
            <a:r>
              <a:rPr lang="zh-TW" altLang="en-US" sz="2600" dirty="0" smtClean="0">
                <a:latin typeface="+mn-ea"/>
              </a:rPr>
              <a:t>第三階段：鋼鐵與木的多元材質</a:t>
            </a:r>
            <a:r>
              <a:rPr lang="zh-TW" altLang="en-US" sz="2600" dirty="0" smtClean="0">
                <a:latin typeface="新細明體"/>
                <a:ea typeface="新細明體"/>
              </a:rPr>
              <a:t>，</a:t>
            </a:r>
            <a:r>
              <a:rPr lang="zh-TW" altLang="en-US" sz="2600" dirty="0" smtClean="0">
                <a:latin typeface="+mn-ea"/>
              </a:rPr>
              <a:t>媒材更多元，加入鋼</a:t>
            </a:r>
            <a:endParaRPr lang="en-US" altLang="zh-TW" sz="2600" dirty="0" smtClean="0">
              <a:latin typeface="+mn-ea"/>
            </a:endParaRPr>
          </a:p>
          <a:p>
            <a:r>
              <a:rPr lang="zh-TW" altLang="en-US" sz="2600" dirty="0">
                <a:latin typeface="+mn-ea"/>
              </a:rPr>
              <a:t> </a:t>
            </a:r>
            <a:r>
              <a:rPr lang="zh-TW" altLang="en-US" sz="2600" dirty="0" smtClean="0">
                <a:latin typeface="+mn-ea"/>
              </a:rPr>
              <a:t>                 鐵與各式金屬材質，如青銅、金箔、木料等</a:t>
            </a:r>
            <a:endParaRPr lang="en-US" altLang="zh-TW" sz="2600" dirty="0" smtClean="0">
              <a:latin typeface="+mn-ea"/>
            </a:endParaRPr>
          </a:p>
          <a:p>
            <a:r>
              <a:rPr lang="zh-TW" altLang="en-US" sz="2600" dirty="0">
                <a:latin typeface="+mn-ea"/>
              </a:rPr>
              <a:t> </a:t>
            </a:r>
            <a:r>
              <a:rPr lang="zh-TW" altLang="en-US" sz="2600" dirty="0" smtClean="0">
                <a:latin typeface="+mn-ea"/>
              </a:rPr>
              <a:t>                。除了取自大肚山紅土，其餘多</a:t>
            </a:r>
            <a:endParaRPr lang="en-US" altLang="zh-TW" sz="2600" dirty="0" smtClean="0">
              <a:latin typeface="+mn-ea"/>
            </a:endParaRPr>
          </a:p>
          <a:p>
            <a:r>
              <a:rPr lang="zh-TW" altLang="en-US" sz="2600" dirty="0">
                <a:latin typeface="+mn-ea"/>
              </a:rPr>
              <a:t> </a:t>
            </a:r>
            <a:r>
              <a:rPr lang="zh-TW" altLang="en-US" sz="2600" dirty="0" smtClean="0">
                <a:latin typeface="+mn-ea"/>
              </a:rPr>
              <a:t>                 是從東海大學內收集枯木斷枝和</a:t>
            </a:r>
            <a:endParaRPr lang="en-US" altLang="zh-TW" sz="2600" dirty="0" smtClean="0">
              <a:latin typeface="+mn-ea"/>
            </a:endParaRPr>
          </a:p>
          <a:p>
            <a:r>
              <a:rPr lang="zh-TW" altLang="en-US" sz="2600" dirty="0">
                <a:latin typeface="+mn-ea"/>
              </a:rPr>
              <a:t> </a:t>
            </a:r>
            <a:r>
              <a:rPr lang="zh-TW" altLang="en-US" sz="2600" dirty="0" smtClean="0">
                <a:latin typeface="+mn-ea"/>
              </a:rPr>
              <a:t>                 廢棄的鋼鐵金屬等，更強調環保</a:t>
            </a:r>
            <a:endParaRPr lang="en-US" altLang="zh-TW" sz="2600" dirty="0" smtClean="0">
              <a:latin typeface="+mn-ea"/>
            </a:endParaRPr>
          </a:p>
          <a:p>
            <a:r>
              <a:rPr lang="zh-TW" altLang="en-US" sz="2600" dirty="0">
                <a:latin typeface="+mn-ea"/>
              </a:rPr>
              <a:t> </a:t>
            </a:r>
            <a:r>
              <a:rPr lang="zh-TW" altLang="en-US" sz="2600" dirty="0" smtClean="0">
                <a:latin typeface="+mn-ea"/>
              </a:rPr>
              <a:t>                 再利用與環境永續的概念</a:t>
            </a:r>
            <a:r>
              <a:rPr lang="zh-TW" altLang="en-US" sz="2800" dirty="0" smtClean="0"/>
              <a:t>。</a:t>
            </a:r>
            <a:endParaRPr lang="zh-TW" altLang="en-US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725144"/>
            <a:ext cx="2016224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F1713F-9BE5-4AA0-9641-DCC384C2362A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535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51520" y="260648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+mn-ea"/>
              </a:rPr>
              <a:t>五</a:t>
            </a:r>
            <a:r>
              <a:rPr lang="zh-TW" altLang="en-US" sz="2800" dirty="0" smtClean="0">
                <a:latin typeface="新細明體"/>
                <a:ea typeface="新細明體"/>
              </a:rPr>
              <a:t>、</a:t>
            </a:r>
            <a:r>
              <a:rPr lang="zh-TW" altLang="en-US" sz="2800" dirty="0" smtClean="0">
                <a:latin typeface="+mn-ea"/>
              </a:rPr>
              <a:t>在</a:t>
            </a:r>
            <a:r>
              <a:rPr lang="zh-TW" altLang="en-US" sz="2800" dirty="0">
                <a:latin typeface="+mn-ea"/>
              </a:rPr>
              <a:t>地陶藝創作者探討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539552" y="980728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latin typeface="+mn-ea"/>
              </a:rPr>
              <a:t>1.</a:t>
            </a:r>
            <a:r>
              <a:rPr lang="zh-TW" altLang="en-US" sz="2400" dirty="0" smtClean="0">
                <a:latin typeface="+mn-ea"/>
              </a:rPr>
              <a:t>陶藝作家：陳金旺老師</a:t>
            </a:r>
            <a:r>
              <a:rPr lang="en-US" altLang="zh-TW" sz="2400" dirty="0" smtClean="0">
                <a:latin typeface="+mn-ea"/>
              </a:rPr>
              <a:t>(</a:t>
            </a:r>
            <a:r>
              <a:rPr lang="zh-TW" altLang="zh-TW" sz="2400" dirty="0">
                <a:latin typeface="+mn-ea"/>
              </a:rPr>
              <a:t>僑光</a:t>
            </a:r>
            <a:r>
              <a:rPr lang="zh-TW" altLang="zh-TW" sz="2400" dirty="0" smtClean="0">
                <a:latin typeface="+mn-ea"/>
              </a:rPr>
              <a:t>科大</a:t>
            </a:r>
            <a:r>
              <a:rPr lang="zh-TW" altLang="en-US" sz="2400" dirty="0" smtClean="0">
                <a:latin typeface="+mn-ea"/>
              </a:rPr>
              <a:t>，</a:t>
            </a:r>
            <a:r>
              <a:rPr lang="zh-TW" altLang="zh-TW" sz="2400" dirty="0" smtClean="0">
                <a:latin typeface="+mn-ea"/>
              </a:rPr>
              <a:t>生活</a:t>
            </a:r>
            <a:r>
              <a:rPr lang="zh-TW" altLang="zh-TW" sz="2400" dirty="0">
                <a:latin typeface="+mn-ea"/>
              </a:rPr>
              <a:t>創意設計系</a:t>
            </a:r>
            <a:r>
              <a:rPr lang="zh-TW" altLang="zh-TW" sz="2400" dirty="0" smtClean="0">
                <a:latin typeface="+mn-ea"/>
              </a:rPr>
              <a:t>講師</a:t>
            </a:r>
            <a:r>
              <a:rPr lang="en-US" altLang="zh-TW" sz="2400" dirty="0" smtClean="0">
                <a:latin typeface="+mn-ea"/>
              </a:rPr>
              <a:t>)</a:t>
            </a:r>
            <a:endParaRPr lang="zh-TW" altLang="en-US" sz="2400" dirty="0">
              <a:latin typeface="+mn-ea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60848"/>
            <a:ext cx="3833367" cy="230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755576" y="45811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大肚山紅土泥釉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060848"/>
            <a:ext cx="3447328" cy="2117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4860032" y="450912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多彩變化柴燒大肚紅土泥漿釉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F1713F-9BE5-4AA0-9641-DCC384C2362A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90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23528" y="404664"/>
            <a:ext cx="8280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latin typeface="+mn-ea"/>
              </a:rPr>
              <a:t>2.</a:t>
            </a:r>
            <a:r>
              <a:rPr lang="zh-TW" altLang="en-US" sz="2800" dirty="0">
                <a:latin typeface="+mn-ea"/>
              </a:rPr>
              <a:t>陶藝作家：謝志豐</a:t>
            </a:r>
            <a:r>
              <a:rPr lang="zh-TW" altLang="en-US" sz="2800" dirty="0" smtClean="0">
                <a:latin typeface="+mn-ea"/>
              </a:rPr>
              <a:t>老師</a:t>
            </a:r>
            <a:r>
              <a:rPr lang="zh-TW" altLang="en-US" sz="2800" dirty="0">
                <a:latin typeface="新細明體"/>
              </a:rPr>
              <a:t>，聯合工專陶瓷玻璃工程</a:t>
            </a:r>
            <a:r>
              <a:rPr lang="zh-TW" altLang="en-US" sz="2800" dirty="0" smtClean="0">
                <a:latin typeface="新細明體"/>
              </a:rPr>
              <a:t>科</a:t>
            </a:r>
            <a:endParaRPr lang="en-US" altLang="zh-TW" sz="2800" dirty="0" smtClean="0">
              <a:latin typeface="新細明體"/>
            </a:endParaRPr>
          </a:p>
          <a:p>
            <a:r>
              <a:rPr lang="zh-TW" altLang="en-US" sz="2800" dirty="0" smtClean="0">
                <a:latin typeface="新細明體"/>
              </a:rPr>
              <a:t>                     ，國立美館免審作家</a:t>
            </a:r>
            <a:r>
              <a:rPr lang="zh-TW" altLang="en-US" sz="2800" dirty="0" smtClean="0">
                <a:latin typeface="新細明體"/>
                <a:ea typeface="新細明體"/>
              </a:rPr>
              <a:t>。</a:t>
            </a:r>
            <a:endParaRPr lang="zh-TW" altLang="en-US" sz="2800" dirty="0">
              <a:latin typeface="+mn-ea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4265914" cy="251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388" y="1358771"/>
            <a:ext cx="4824536" cy="277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F1713F-9BE5-4AA0-9641-DCC384C2362A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765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51520" y="260648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latin typeface="+mn-ea"/>
              </a:rPr>
              <a:t>3.</a:t>
            </a:r>
            <a:r>
              <a:rPr lang="zh-TW" altLang="en-US" sz="2800" dirty="0">
                <a:latin typeface="+mn-ea"/>
              </a:rPr>
              <a:t>陶藝作家：謝志成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92404"/>
            <a:ext cx="3672408" cy="423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46858"/>
            <a:ext cx="3168353" cy="4758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F1713F-9BE5-4AA0-9641-DCC384C2362A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032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F1713F-9BE5-4AA0-9641-DCC384C2362A}" type="slidenum">
              <a:rPr lang="zh-TW" altLang="en-US" smtClean="0"/>
              <a:pPr/>
              <a:t>2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412884" y="60747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 smtClean="0"/>
              <a:t> 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368260" y="95469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 </a:t>
            </a:r>
            <a:r>
              <a:rPr lang="zh-TW" altLang="en-US" sz="4000" dirty="0" smtClean="0"/>
              <a:t>陳茂松簡歷</a:t>
            </a:r>
            <a:endParaRPr lang="zh-TW" altLang="en-US" sz="4000" dirty="0"/>
          </a:p>
        </p:txBody>
      </p:sp>
      <p:sp>
        <p:nvSpPr>
          <p:cNvPr id="8" name="矩形 7"/>
          <p:cNvSpPr/>
          <p:nvPr/>
        </p:nvSpPr>
        <p:spPr>
          <a:xfrm>
            <a:off x="1763688" y="270892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 smtClean="0"/>
              <a:t> </a:t>
            </a:r>
            <a:endParaRPr lang="zh-TW" altLang="en-US" dirty="0"/>
          </a:p>
        </p:txBody>
      </p:sp>
      <p:sp>
        <p:nvSpPr>
          <p:cNvPr id="3" name="文字方塊 2"/>
          <p:cNvSpPr txBox="1"/>
          <p:nvPr/>
        </p:nvSpPr>
        <p:spPr>
          <a:xfrm>
            <a:off x="251520" y="908720"/>
            <a:ext cx="84249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/>
              <a:t>1</a:t>
            </a:r>
            <a:r>
              <a:rPr lang="en-US" altLang="zh-TW" sz="3200" dirty="0"/>
              <a:t>.</a:t>
            </a:r>
            <a:r>
              <a:rPr lang="zh-TW" altLang="en-US" sz="3200" dirty="0"/>
              <a:t>亞太創意技術學院</a:t>
            </a:r>
            <a:r>
              <a:rPr lang="en-US" altLang="zh-TW" sz="3200" dirty="0"/>
              <a:t>-</a:t>
            </a:r>
            <a:r>
              <a:rPr lang="zh-TW" altLang="en-US" sz="3200" dirty="0"/>
              <a:t>茶陶創意研究所碩士</a:t>
            </a:r>
          </a:p>
          <a:p>
            <a:r>
              <a:rPr lang="en-US" altLang="zh-TW" sz="3200" dirty="0"/>
              <a:t>2.</a:t>
            </a:r>
            <a:r>
              <a:rPr lang="zh-TW" altLang="en-US" sz="3200" dirty="0"/>
              <a:t>台中市社區大學合格講師</a:t>
            </a:r>
            <a:r>
              <a:rPr lang="en-US" altLang="zh-TW" sz="1600" dirty="0"/>
              <a:t>(</a:t>
            </a:r>
            <a:r>
              <a:rPr lang="en-US" altLang="zh-TW" dirty="0"/>
              <a:t>96.12.17</a:t>
            </a:r>
            <a:r>
              <a:rPr lang="zh-TW" altLang="en-US" dirty="0"/>
              <a:t>府教社字</a:t>
            </a:r>
            <a:r>
              <a:rPr lang="en-US" altLang="zh-TW" dirty="0"/>
              <a:t>0960291520</a:t>
            </a:r>
            <a:r>
              <a:rPr lang="en-US" altLang="zh-TW" sz="1400" dirty="0"/>
              <a:t>)</a:t>
            </a:r>
          </a:p>
          <a:p>
            <a:r>
              <a:rPr lang="en-US" altLang="zh-TW" sz="3200" dirty="0"/>
              <a:t>3.</a:t>
            </a:r>
            <a:r>
              <a:rPr lang="zh-TW" altLang="en-US" sz="3200" dirty="0"/>
              <a:t>中市陶藝文化協會理事</a:t>
            </a:r>
          </a:p>
          <a:p>
            <a:r>
              <a:rPr lang="en-US" altLang="zh-TW" sz="3200" dirty="0"/>
              <a:t>4.</a:t>
            </a:r>
            <a:r>
              <a:rPr lang="zh-TW" altLang="en-US" sz="3200" dirty="0"/>
              <a:t>中華方圓茶文化協會理事</a:t>
            </a:r>
          </a:p>
          <a:p>
            <a:r>
              <a:rPr lang="en-US" altLang="zh-TW" sz="3200" dirty="0"/>
              <a:t>5</a:t>
            </a:r>
            <a:r>
              <a:rPr lang="en-US" altLang="zh-TW" sz="3200" dirty="0" smtClean="0"/>
              <a:t>.</a:t>
            </a:r>
            <a:r>
              <a:rPr lang="zh-TW" altLang="en-US" sz="3200" dirty="0" smtClean="0"/>
              <a:t>中市</a:t>
            </a:r>
            <a:r>
              <a:rPr lang="zh-TW" altLang="en-US" sz="3200" dirty="0"/>
              <a:t>港洲</a:t>
            </a:r>
            <a:r>
              <a:rPr lang="zh-TW" altLang="en-US" sz="3200" dirty="0" smtClean="0"/>
              <a:t>文教</a:t>
            </a:r>
            <a:r>
              <a:rPr lang="en-US" altLang="zh-TW" sz="3200" dirty="0">
                <a:latin typeface="新細明體"/>
                <a:ea typeface="新細明體"/>
              </a:rPr>
              <a:t>；</a:t>
            </a:r>
            <a:r>
              <a:rPr lang="zh-TW" altLang="en-US" sz="3200" dirty="0" smtClean="0"/>
              <a:t>港</a:t>
            </a:r>
            <a:r>
              <a:rPr lang="zh-TW" altLang="en-US" sz="3200" dirty="0"/>
              <a:t>洲杯親子陶藝比賽評審</a:t>
            </a:r>
          </a:p>
          <a:p>
            <a:r>
              <a:rPr lang="en-US" altLang="zh-TW" sz="3200" dirty="0"/>
              <a:t>6.</a:t>
            </a:r>
            <a:r>
              <a:rPr lang="zh-TW" altLang="en-US" sz="3200" dirty="0"/>
              <a:t>台中市</a:t>
            </a:r>
            <a:r>
              <a:rPr lang="en-US" altLang="zh-TW" sz="3200" dirty="0"/>
              <a:t>12</a:t>
            </a:r>
            <a:r>
              <a:rPr lang="zh-TW" altLang="en-US" sz="3200" dirty="0"/>
              <a:t>年國教</a:t>
            </a:r>
            <a:r>
              <a:rPr lang="en-US" altLang="zh-TW" sz="3200" dirty="0"/>
              <a:t>,</a:t>
            </a:r>
            <a:r>
              <a:rPr lang="zh-TW" altLang="en-US" sz="3200" dirty="0"/>
              <a:t>課後社團陶藝指導老師</a:t>
            </a:r>
          </a:p>
          <a:p>
            <a:r>
              <a:rPr lang="en-US" altLang="zh-TW" sz="3200" dirty="0"/>
              <a:t>7.</a:t>
            </a:r>
            <a:r>
              <a:rPr lang="zh-TW" altLang="en-US" sz="3200" dirty="0"/>
              <a:t>台中市</a:t>
            </a:r>
            <a:r>
              <a:rPr lang="en-US" altLang="zh-TW" sz="3200" dirty="0"/>
              <a:t>12</a:t>
            </a:r>
            <a:r>
              <a:rPr lang="zh-TW" altLang="en-US" sz="3200" dirty="0"/>
              <a:t>年教陶藝種子學校指導老師</a:t>
            </a:r>
          </a:p>
          <a:p>
            <a:r>
              <a:rPr lang="en-US" altLang="zh-TW" sz="3200" dirty="0"/>
              <a:t>8.</a:t>
            </a:r>
            <a:r>
              <a:rPr lang="zh-TW" altLang="en-US" sz="3200" dirty="0"/>
              <a:t>中華方圓茶文化協會</a:t>
            </a:r>
            <a:r>
              <a:rPr lang="zh-TW" altLang="en-US" sz="3200" dirty="0" smtClean="0"/>
              <a:t>，</a:t>
            </a:r>
            <a:r>
              <a:rPr lang="zh-TW" altLang="en-US" sz="3200" dirty="0"/>
              <a:t>中國</a:t>
            </a:r>
            <a:r>
              <a:rPr lang="zh-TW" altLang="en-US" sz="3200" dirty="0" smtClean="0"/>
              <a:t>茶</a:t>
            </a:r>
            <a:r>
              <a:rPr lang="zh-TW" altLang="en-US" sz="3200" dirty="0"/>
              <a:t>藝師</a:t>
            </a:r>
            <a:r>
              <a:rPr lang="zh-TW" altLang="en-US" sz="3200" dirty="0" smtClean="0"/>
              <a:t>檢定評</a:t>
            </a:r>
            <a:endParaRPr lang="en-US" altLang="zh-TW" sz="3200" dirty="0" smtClean="0"/>
          </a:p>
          <a:p>
            <a:r>
              <a:rPr lang="zh-TW" altLang="en-US" sz="3200" dirty="0"/>
              <a:t> </a:t>
            </a:r>
            <a:r>
              <a:rPr lang="zh-TW" altLang="en-US" sz="3200" dirty="0" smtClean="0"/>
              <a:t>  審</a:t>
            </a:r>
            <a:r>
              <a:rPr lang="zh-TW" altLang="en-US" sz="3200" dirty="0"/>
              <a:t>委員</a:t>
            </a:r>
          </a:p>
        </p:txBody>
      </p:sp>
    </p:spTree>
    <p:extLst>
      <p:ext uri="{BB962C8B-B14F-4D97-AF65-F5344CB8AC3E}">
        <p14:creationId xmlns:p14="http://schemas.microsoft.com/office/powerpoint/2010/main" val="390893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51271" y="260648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/>
              <a:t>六</a:t>
            </a:r>
            <a:r>
              <a:rPr lang="zh-TW" altLang="en-US" sz="3600" b="1" dirty="0" smtClean="0">
                <a:latin typeface="新細明體"/>
                <a:ea typeface="新細明體"/>
              </a:rPr>
              <a:t>、創作運用範圍</a:t>
            </a:r>
            <a:endParaRPr lang="zh-TW" altLang="en-US" sz="3600" b="1" dirty="0"/>
          </a:p>
        </p:txBody>
      </p:sp>
      <p:sp>
        <p:nvSpPr>
          <p:cNvPr id="5" name="文字方塊 4"/>
          <p:cNvSpPr txBox="1"/>
          <p:nvPr/>
        </p:nvSpPr>
        <p:spPr>
          <a:xfrm>
            <a:off x="284551" y="947440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+mn-ea"/>
              </a:rPr>
              <a:t>創作方向</a:t>
            </a:r>
            <a:r>
              <a:rPr lang="en-US" altLang="zh-TW" sz="2800" dirty="0" smtClean="0">
                <a:latin typeface="+mn-ea"/>
              </a:rPr>
              <a:t>:</a:t>
            </a:r>
            <a:r>
              <a:rPr lang="zh-TW" altLang="en-US" sz="2800" dirty="0" smtClean="0">
                <a:latin typeface="+mn-ea"/>
              </a:rPr>
              <a:t>概分成三個系列</a:t>
            </a:r>
            <a:endParaRPr lang="en-US" altLang="zh-TW" sz="2800" dirty="0" smtClean="0">
              <a:latin typeface="+mn-ea"/>
            </a:endParaRPr>
          </a:p>
          <a:p>
            <a:r>
              <a:rPr lang="zh-TW" altLang="en-US" sz="2800" b="1" dirty="0" smtClean="0">
                <a:solidFill>
                  <a:srgbClr val="C00000"/>
                </a:solidFill>
                <a:latin typeface="+mn-ea"/>
              </a:rPr>
              <a:t>一</a:t>
            </a:r>
            <a:r>
              <a:rPr lang="zh-TW" altLang="en-US" sz="2800" b="1" dirty="0" smtClean="0">
                <a:solidFill>
                  <a:srgbClr val="C00000"/>
                </a:solidFill>
                <a:latin typeface="新細明體"/>
                <a:ea typeface="新細明體"/>
              </a:rPr>
              <a:t>、大肚觀景        二、大肚容器        三、大肚藏器  </a:t>
            </a:r>
            <a:endParaRPr lang="zh-TW" altLang="en-US" sz="2800" b="1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79512" y="1988840"/>
            <a:ext cx="87129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C00000"/>
                </a:solidFill>
                <a:latin typeface="+mn-ea"/>
              </a:rPr>
              <a:t>一、大肚觀景：</a:t>
            </a:r>
            <a:endParaRPr lang="en-US" altLang="zh-TW" sz="2400" dirty="0" smtClean="0">
              <a:solidFill>
                <a:srgbClr val="C00000"/>
              </a:solidFill>
              <a:latin typeface="+mn-ea"/>
            </a:endParaRPr>
          </a:p>
          <a:p>
            <a:r>
              <a:rPr lang="zh-TW" altLang="en-US" sz="2400" dirty="0" smtClean="0">
                <a:latin typeface="+mn-ea"/>
              </a:rPr>
              <a:t>       相思</a:t>
            </a:r>
            <a:r>
              <a:rPr lang="zh-TW" altLang="en-US" sz="2400" dirty="0">
                <a:latin typeface="+mn-ea"/>
              </a:rPr>
              <a:t>樹木是燃燒好材，紅土是製磚的最佳原料，相思樹</a:t>
            </a:r>
            <a:r>
              <a:rPr lang="zh-TW" altLang="en-US" sz="2400" dirty="0" smtClean="0">
                <a:latin typeface="+mn-ea"/>
              </a:rPr>
              <a:t>成</a:t>
            </a:r>
            <a:endParaRPr lang="en-US" altLang="zh-TW" sz="2400" dirty="0" smtClean="0">
              <a:latin typeface="+mn-ea"/>
            </a:endParaRPr>
          </a:p>
          <a:p>
            <a:r>
              <a:rPr lang="en-US" altLang="zh-TW" sz="2400" dirty="0">
                <a:latin typeface="+mn-ea"/>
              </a:rPr>
              <a:t> </a:t>
            </a:r>
            <a:r>
              <a:rPr lang="en-US" altLang="zh-TW" sz="2400" dirty="0" smtClean="0">
                <a:latin typeface="+mn-ea"/>
              </a:rPr>
              <a:t>      </a:t>
            </a:r>
            <a:r>
              <a:rPr lang="zh-TW" altLang="en-US" sz="2400" dirty="0" smtClean="0">
                <a:latin typeface="+mn-ea"/>
              </a:rPr>
              <a:t>林，紅土</a:t>
            </a:r>
            <a:r>
              <a:rPr lang="zh-TW" altLang="en-US" sz="2400" dirty="0">
                <a:latin typeface="+mn-ea"/>
              </a:rPr>
              <a:t>遍地的大肚山，因就地取材之便，早年造就</a:t>
            </a:r>
            <a:r>
              <a:rPr lang="zh-TW" altLang="en-US" sz="2400" dirty="0" smtClean="0">
                <a:latin typeface="+mn-ea"/>
              </a:rPr>
              <a:t>了</a:t>
            </a:r>
            <a:r>
              <a:rPr lang="zh-TW" altLang="en-US" sz="2400" dirty="0">
                <a:latin typeface="+mn-ea"/>
              </a:rPr>
              <a:t>中</a:t>
            </a:r>
            <a:endParaRPr lang="en-US" altLang="zh-TW" sz="2400" dirty="0" smtClean="0">
              <a:latin typeface="+mn-ea"/>
            </a:endParaRPr>
          </a:p>
          <a:p>
            <a:r>
              <a:rPr lang="en-US" altLang="zh-TW" sz="2400" dirty="0">
                <a:latin typeface="+mn-ea"/>
              </a:rPr>
              <a:t> </a:t>
            </a:r>
            <a:r>
              <a:rPr lang="en-US" altLang="zh-TW" sz="2400" dirty="0" smtClean="0">
                <a:latin typeface="+mn-ea"/>
              </a:rPr>
              <a:t>      </a:t>
            </a:r>
            <a:r>
              <a:rPr lang="zh-TW" altLang="en-US" sz="2400" dirty="0">
                <a:latin typeface="+mn-ea"/>
              </a:rPr>
              <a:t>部地區</a:t>
            </a:r>
            <a:r>
              <a:rPr lang="zh-TW" altLang="en-US" sz="2400" dirty="0" smtClean="0">
                <a:latin typeface="+mn-ea"/>
              </a:rPr>
              <a:t>百年窯業輝煌歷史</a:t>
            </a:r>
            <a:r>
              <a:rPr lang="zh-TW" altLang="en-US" sz="2400" dirty="0" smtClean="0">
                <a:latin typeface="新細明體"/>
                <a:ea typeface="新細明體"/>
              </a:rPr>
              <a:t>，</a:t>
            </a:r>
            <a:r>
              <a:rPr lang="zh-TW" altLang="en-US" sz="2400" dirty="0" smtClean="0">
                <a:latin typeface="+mn-ea"/>
              </a:rPr>
              <a:t>直</a:t>
            </a:r>
            <a:r>
              <a:rPr lang="zh-TW" altLang="en-US" sz="2400" dirty="0">
                <a:latin typeface="+mn-ea"/>
              </a:rPr>
              <a:t>至七</a:t>
            </a:r>
            <a:r>
              <a:rPr lang="en-US" altLang="zh-TW" sz="2400" dirty="0">
                <a:latin typeface="+mn-ea"/>
              </a:rPr>
              <a:t>0</a:t>
            </a:r>
            <a:r>
              <a:rPr lang="zh-TW" altLang="en-US" sz="2400" dirty="0" smtClean="0">
                <a:latin typeface="+mn-ea"/>
              </a:rPr>
              <a:t>年代塑膠業</a:t>
            </a:r>
            <a:r>
              <a:rPr lang="zh-TW" altLang="en-US" sz="2400" dirty="0">
                <a:latin typeface="新細明體"/>
                <a:ea typeface="新細明體"/>
              </a:rPr>
              <a:t>及</a:t>
            </a:r>
            <a:r>
              <a:rPr lang="zh-TW" altLang="en-US" sz="2400" dirty="0" smtClean="0">
                <a:latin typeface="+mn-ea"/>
              </a:rPr>
              <a:t>工業</a:t>
            </a:r>
            <a:r>
              <a:rPr lang="zh-TW" altLang="en-US" sz="2400" dirty="0">
                <a:latin typeface="+mn-ea"/>
              </a:rPr>
              <a:t>發展</a:t>
            </a:r>
            <a:r>
              <a:rPr lang="zh-TW" altLang="en-US" sz="2400" dirty="0" smtClean="0">
                <a:latin typeface="+mn-ea"/>
              </a:rPr>
              <a:t>，</a:t>
            </a:r>
            <a:endParaRPr lang="en-US" altLang="zh-TW" sz="2400" dirty="0" smtClean="0">
              <a:latin typeface="+mn-ea"/>
            </a:endParaRPr>
          </a:p>
          <a:p>
            <a:r>
              <a:rPr lang="zh-TW" altLang="en-US" sz="2400" dirty="0">
                <a:latin typeface="+mn-ea"/>
              </a:rPr>
              <a:t> </a:t>
            </a:r>
            <a:r>
              <a:rPr lang="zh-TW" altLang="en-US" sz="2400" dirty="0" smtClean="0">
                <a:latin typeface="+mn-ea"/>
              </a:rPr>
              <a:t>      諸多窯廠政府徵收</a:t>
            </a:r>
            <a:r>
              <a:rPr lang="zh-TW" altLang="en-US" sz="2400" dirty="0">
                <a:latin typeface="+mn-ea"/>
              </a:rPr>
              <a:t>開發為工業區，裊裊窯煙，隨風飄失，</a:t>
            </a:r>
            <a:r>
              <a:rPr lang="zh-TW" altLang="en-US" sz="2400" dirty="0" smtClean="0">
                <a:latin typeface="+mn-ea"/>
              </a:rPr>
              <a:t>再</a:t>
            </a:r>
            <a:endParaRPr lang="en-US" altLang="zh-TW" sz="2400" dirty="0" smtClean="0">
              <a:latin typeface="+mn-ea"/>
            </a:endParaRPr>
          </a:p>
          <a:p>
            <a:r>
              <a:rPr lang="zh-TW" altLang="en-US" sz="2400" dirty="0">
                <a:latin typeface="+mn-ea"/>
              </a:rPr>
              <a:t> </a:t>
            </a:r>
            <a:r>
              <a:rPr lang="zh-TW" altLang="en-US" sz="2400" dirty="0" smtClean="0">
                <a:latin typeface="+mn-ea"/>
              </a:rPr>
              <a:t>     不</a:t>
            </a:r>
            <a:r>
              <a:rPr lang="zh-TW" altLang="en-US" sz="2400" dirty="0">
                <a:latin typeface="+mn-ea"/>
              </a:rPr>
              <a:t>復見</a:t>
            </a:r>
            <a:r>
              <a:rPr lang="zh-TW" altLang="en-US" sz="2400" dirty="0" smtClean="0">
                <a:latin typeface="+mn-ea"/>
              </a:rPr>
              <a:t>。</a:t>
            </a:r>
            <a:r>
              <a:rPr lang="en-US" altLang="zh-TW" sz="2400" dirty="0" smtClean="0">
                <a:latin typeface="+mn-ea"/>
              </a:rPr>
              <a:t> </a:t>
            </a:r>
          </a:p>
          <a:p>
            <a:r>
              <a:rPr lang="zh-TW" altLang="en-US" sz="2400" dirty="0" smtClean="0">
                <a:latin typeface="+mn-ea"/>
              </a:rPr>
              <a:t>      大肚</a:t>
            </a:r>
            <a:r>
              <a:rPr lang="zh-TW" altLang="en-US" sz="2400" dirty="0">
                <a:latin typeface="+mn-ea"/>
              </a:rPr>
              <a:t>國小規劃的磚雕陶板牆集體創作，特別在陶土中加入</a:t>
            </a:r>
            <a:r>
              <a:rPr lang="en-US" altLang="zh-TW" sz="2400" dirty="0" smtClean="0">
                <a:latin typeface="+mn-ea"/>
              </a:rPr>
              <a:t>50</a:t>
            </a:r>
          </a:p>
          <a:p>
            <a:r>
              <a:rPr lang="en-US" altLang="zh-TW" sz="2400" dirty="0">
                <a:latin typeface="+mn-ea"/>
              </a:rPr>
              <a:t> </a:t>
            </a:r>
            <a:r>
              <a:rPr lang="en-US" altLang="zh-TW" sz="2400" dirty="0" smtClean="0">
                <a:latin typeface="+mn-ea"/>
              </a:rPr>
              <a:t>      </a:t>
            </a:r>
            <a:r>
              <a:rPr lang="zh-TW" altLang="en-US" sz="2400" dirty="0" smtClean="0">
                <a:latin typeface="+mn-ea"/>
              </a:rPr>
              <a:t>％</a:t>
            </a:r>
            <a:r>
              <a:rPr lang="zh-TW" altLang="en-US" sz="2400" dirty="0">
                <a:latin typeface="+mn-ea"/>
              </a:rPr>
              <a:t>的大肚山在地紅土，讓參與創作的畢業生同學與師長能</a:t>
            </a:r>
            <a:r>
              <a:rPr lang="zh-TW" altLang="en-US" sz="2400" dirty="0" smtClean="0">
                <a:latin typeface="+mn-ea"/>
              </a:rPr>
              <a:t>以</a:t>
            </a:r>
            <a:endParaRPr lang="en-US" altLang="zh-TW" sz="2400" dirty="0" smtClean="0">
              <a:latin typeface="+mn-ea"/>
            </a:endParaRPr>
          </a:p>
          <a:p>
            <a:r>
              <a:rPr lang="en-US" altLang="zh-TW" sz="2400" dirty="0">
                <a:latin typeface="+mn-ea"/>
              </a:rPr>
              <a:t> </a:t>
            </a:r>
            <a:r>
              <a:rPr lang="en-US" altLang="zh-TW" sz="2400" dirty="0" smtClean="0">
                <a:latin typeface="+mn-ea"/>
              </a:rPr>
              <a:t>      </a:t>
            </a:r>
            <a:r>
              <a:rPr lang="zh-TW" altLang="en-US" sz="2400" dirty="0" smtClean="0">
                <a:latin typeface="+mn-ea"/>
              </a:rPr>
              <a:t>生長</a:t>
            </a:r>
            <a:r>
              <a:rPr lang="zh-TW" altLang="en-US" sz="2400" dirty="0">
                <a:latin typeface="+mn-ea"/>
              </a:rPr>
              <a:t>的斯土，結合學校特色設計的「</a:t>
            </a:r>
            <a:r>
              <a:rPr lang="zh-TW" altLang="en-US" sz="2400" dirty="0">
                <a:solidFill>
                  <a:srgbClr val="C00000"/>
                </a:solidFill>
                <a:latin typeface="+mn-ea"/>
              </a:rPr>
              <a:t>大肚風華</a:t>
            </a:r>
            <a:r>
              <a:rPr lang="zh-TW" altLang="en-US" sz="2400" dirty="0">
                <a:latin typeface="+mn-ea"/>
              </a:rPr>
              <a:t>」、</a:t>
            </a:r>
            <a:r>
              <a:rPr lang="zh-TW" altLang="en-US" sz="2400" dirty="0">
                <a:solidFill>
                  <a:srgbClr val="C00000"/>
                </a:solidFill>
                <a:latin typeface="+mn-ea"/>
              </a:rPr>
              <a:t>「幸福</a:t>
            </a:r>
            <a:r>
              <a:rPr lang="zh-TW" altLang="en-US" sz="2400" dirty="0" smtClean="0">
                <a:solidFill>
                  <a:srgbClr val="C00000"/>
                </a:solidFill>
                <a:latin typeface="+mn-ea"/>
              </a:rPr>
              <a:t>大</a:t>
            </a:r>
            <a:endParaRPr lang="en-US" altLang="zh-TW" sz="2400" dirty="0" smtClean="0">
              <a:solidFill>
                <a:srgbClr val="C00000"/>
              </a:solidFill>
              <a:latin typeface="+mn-ea"/>
            </a:endParaRPr>
          </a:p>
          <a:p>
            <a:r>
              <a:rPr lang="en-US" altLang="zh-TW" sz="2400" dirty="0">
                <a:solidFill>
                  <a:srgbClr val="C00000"/>
                </a:solidFill>
                <a:latin typeface="+mn-ea"/>
              </a:rPr>
              <a:t> </a:t>
            </a:r>
            <a:r>
              <a:rPr lang="en-US" altLang="zh-TW" sz="2400" dirty="0" smtClean="0">
                <a:solidFill>
                  <a:srgbClr val="C00000"/>
                </a:solidFill>
                <a:latin typeface="+mn-ea"/>
              </a:rPr>
              <a:t>      </a:t>
            </a:r>
            <a:r>
              <a:rPr lang="zh-TW" altLang="en-US" sz="2400" dirty="0" smtClean="0">
                <a:solidFill>
                  <a:srgbClr val="C00000"/>
                </a:solidFill>
                <a:latin typeface="+mn-ea"/>
              </a:rPr>
              <a:t>肚</a:t>
            </a:r>
            <a:r>
              <a:rPr lang="zh-TW" altLang="en-US" sz="2400" dirty="0">
                <a:solidFill>
                  <a:srgbClr val="C00000"/>
                </a:solidFill>
                <a:latin typeface="+mn-ea"/>
              </a:rPr>
              <a:t>二三事</a:t>
            </a:r>
            <a:r>
              <a:rPr lang="zh-TW" altLang="en-US" sz="2400" dirty="0">
                <a:latin typeface="+mn-ea"/>
              </a:rPr>
              <a:t>」兩幅圖騰；融合人親土親，連結在地情感，</a:t>
            </a:r>
            <a:r>
              <a:rPr lang="zh-TW" altLang="en-US" sz="2400" dirty="0" smtClean="0">
                <a:latin typeface="+mn-ea"/>
              </a:rPr>
              <a:t>創造</a:t>
            </a:r>
            <a:endParaRPr lang="en-US" altLang="zh-TW" sz="2400" dirty="0" smtClean="0">
              <a:latin typeface="+mn-ea"/>
            </a:endParaRPr>
          </a:p>
          <a:p>
            <a:r>
              <a:rPr lang="en-US" altLang="zh-TW" sz="2400" dirty="0">
                <a:latin typeface="+mn-ea"/>
              </a:rPr>
              <a:t> </a:t>
            </a:r>
            <a:r>
              <a:rPr lang="en-US" altLang="zh-TW" sz="2400" dirty="0" smtClean="0">
                <a:latin typeface="+mn-ea"/>
              </a:rPr>
              <a:t>      </a:t>
            </a:r>
            <a:r>
              <a:rPr lang="zh-TW" altLang="en-US" sz="2400" dirty="0" smtClean="0">
                <a:latin typeface="+mn-ea"/>
              </a:rPr>
              <a:t>和諧</a:t>
            </a:r>
            <a:r>
              <a:rPr lang="zh-TW" altLang="en-US" sz="2400" dirty="0">
                <a:latin typeface="+mn-ea"/>
              </a:rPr>
              <a:t>快樂的學習互動環境。</a:t>
            </a:r>
            <a:r>
              <a:rPr lang="en-US" altLang="zh-TW" sz="2400" dirty="0" smtClean="0">
                <a:latin typeface="+mn-ea"/>
              </a:rPr>
              <a:t> </a:t>
            </a:r>
            <a:endParaRPr lang="zh-TW" altLang="en-US" sz="2400" dirty="0">
              <a:latin typeface="+mn-ea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F1713F-9BE5-4AA0-9641-DCC384C2362A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100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97" y="2790370"/>
            <a:ext cx="7632848" cy="334220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95000"/>
            <a:ext cx="7819901" cy="1944216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827584" y="2348880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大肚</a:t>
            </a:r>
            <a:r>
              <a:rPr lang="zh-TW" altLang="en-US" sz="2400" dirty="0" smtClean="0"/>
              <a:t>風華 </a:t>
            </a:r>
            <a:r>
              <a:rPr lang="en-US" altLang="zh-TW" sz="2400" dirty="0" smtClean="0"/>
              <a:t>208</a:t>
            </a:r>
            <a:r>
              <a:rPr lang="zh-TW" altLang="en-US" sz="2400" dirty="0" smtClean="0"/>
              <a:t>塊陶板    </a:t>
            </a:r>
            <a:r>
              <a:rPr lang="en-US" altLang="zh-TW" sz="2400" dirty="0" smtClean="0"/>
              <a:t>546</a:t>
            </a:r>
            <a:r>
              <a:rPr lang="zh-TW" altLang="en-US" sz="2400" dirty="0" smtClean="0"/>
              <a:t>*</a:t>
            </a:r>
            <a:r>
              <a:rPr lang="en-US" altLang="zh-TW" sz="2400" dirty="0" smtClean="0"/>
              <a:t>120</a:t>
            </a:r>
            <a:r>
              <a:rPr lang="zh-TW" altLang="en-US" sz="2400" dirty="0" smtClean="0"/>
              <a:t>公分 </a:t>
            </a:r>
            <a:endParaRPr lang="zh-TW" altLang="en-US" sz="24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1374677" y="6175468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/>
              <a:t>幸福大肚二三事  </a:t>
            </a:r>
            <a:r>
              <a:rPr lang="en-US" altLang="zh-TW" sz="2400" dirty="0" smtClean="0"/>
              <a:t>112</a:t>
            </a:r>
            <a:r>
              <a:rPr lang="zh-TW" altLang="en-US" sz="2400" dirty="0" smtClean="0"/>
              <a:t>塊陶板  </a:t>
            </a:r>
            <a:r>
              <a:rPr lang="en-US" altLang="zh-TW" sz="2400" dirty="0" smtClean="0"/>
              <a:t>294</a:t>
            </a:r>
            <a:r>
              <a:rPr lang="zh-TW" altLang="en-US" sz="2400" dirty="0" smtClean="0"/>
              <a:t>*</a:t>
            </a:r>
            <a:r>
              <a:rPr lang="en-US" altLang="zh-TW" sz="2400" dirty="0" smtClean="0"/>
              <a:t>120</a:t>
            </a:r>
            <a:r>
              <a:rPr lang="zh-TW" altLang="en-US" sz="2400" dirty="0" smtClean="0"/>
              <a:t>公分</a:t>
            </a:r>
            <a:endParaRPr lang="zh-TW" altLang="en-US" sz="24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F1713F-9BE5-4AA0-9641-DCC384C2362A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230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7056784" cy="4212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12392"/>
            <a:ext cx="2688541" cy="2528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899592" y="4509120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投影及實物攝影講解</a:t>
            </a:r>
            <a:endParaRPr lang="zh-TW" altLang="en-US" sz="28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F1713F-9BE5-4AA0-9641-DCC384C2362A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154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86" y="620688"/>
            <a:ext cx="8447678" cy="4968552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899592" y="5805264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大肚</a:t>
            </a:r>
            <a:r>
              <a:rPr lang="zh-TW" altLang="en-US" sz="2800" dirty="0" smtClean="0"/>
              <a:t>風華               裝貼完成品 局部</a:t>
            </a:r>
            <a:endParaRPr lang="zh-TW" altLang="en-US" sz="28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F1713F-9BE5-4AA0-9641-DCC384C2362A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70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496944" cy="4412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899592" y="5445224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幸福大肚二三</a:t>
            </a:r>
            <a:r>
              <a:rPr lang="zh-TW" altLang="en-US" sz="2800" dirty="0" smtClean="0"/>
              <a:t>事             裝貼完成品局部</a:t>
            </a:r>
            <a:endParaRPr lang="zh-TW" altLang="en-US" sz="28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F1713F-9BE5-4AA0-9641-DCC384C2362A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115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95536" y="139361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C00000"/>
                </a:solidFill>
              </a:rPr>
              <a:t>二、大肚容器 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395536" y="1844824"/>
            <a:ext cx="83529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+mn-ea"/>
              </a:rPr>
              <a:t>大肚能容</a:t>
            </a:r>
            <a:r>
              <a:rPr lang="en-US" altLang="zh-TW" sz="2800" dirty="0">
                <a:latin typeface="+mn-ea"/>
              </a:rPr>
              <a:t>,</a:t>
            </a:r>
            <a:r>
              <a:rPr lang="zh-TW" altLang="en-US" sz="2800" dirty="0">
                <a:latin typeface="+mn-ea"/>
              </a:rPr>
              <a:t>了卻人間多少事</a:t>
            </a:r>
            <a:r>
              <a:rPr lang="en-US" altLang="zh-TW" sz="2800" dirty="0">
                <a:latin typeface="+mn-ea"/>
              </a:rPr>
              <a:t>;</a:t>
            </a:r>
            <a:r>
              <a:rPr lang="zh-TW" altLang="en-US" sz="2800" dirty="0">
                <a:latin typeface="+mn-ea"/>
              </a:rPr>
              <a:t>滿腔歡喜</a:t>
            </a:r>
            <a:r>
              <a:rPr lang="en-US" altLang="zh-TW" sz="2800" dirty="0">
                <a:latin typeface="+mn-ea"/>
              </a:rPr>
              <a:t>,</a:t>
            </a:r>
            <a:r>
              <a:rPr lang="zh-TW" altLang="en-US" sz="2800" dirty="0">
                <a:latin typeface="+mn-ea"/>
              </a:rPr>
              <a:t>笑開天地古今愁，如同，彌勒佛是大肚能容，「宰相肚裡能撐船」，能容納世間的喜、怒、哀、樂及七情六慾，名利富貴、愛恨嗔癡。友善地對待別人</a:t>
            </a:r>
            <a:r>
              <a:rPr lang="zh-TW" altLang="en-US" sz="2800" dirty="0" smtClean="0">
                <a:latin typeface="+mn-ea"/>
              </a:rPr>
              <a:t>，</a:t>
            </a:r>
            <a:endParaRPr lang="en-US" altLang="zh-TW" sz="2800" dirty="0" smtClean="0">
              <a:latin typeface="+mn-ea"/>
            </a:endParaRPr>
          </a:p>
          <a:p>
            <a:r>
              <a:rPr lang="zh-TW" altLang="en-US" sz="2800" dirty="0" smtClean="0">
                <a:latin typeface="+mn-ea"/>
              </a:rPr>
              <a:t>才能</a:t>
            </a:r>
            <a:r>
              <a:rPr lang="zh-TW" altLang="en-US" sz="2800" dirty="0">
                <a:latin typeface="+mn-ea"/>
              </a:rPr>
              <a:t>從別人那裏得到友善。</a:t>
            </a:r>
            <a:r>
              <a:rPr lang="zh-TW" altLang="en-US" sz="2800" dirty="0" smtClean="0">
                <a:latin typeface="+mn-ea"/>
              </a:rPr>
              <a:t>系列</a:t>
            </a:r>
            <a:endParaRPr lang="en-US" altLang="zh-TW" sz="2800" dirty="0" smtClean="0">
              <a:latin typeface="+mn-ea"/>
            </a:endParaRPr>
          </a:p>
          <a:p>
            <a:r>
              <a:rPr lang="zh-TW" altLang="en-US" sz="2800" dirty="0" smtClean="0">
                <a:latin typeface="+mn-ea"/>
              </a:rPr>
              <a:t>創作</a:t>
            </a:r>
            <a:r>
              <a:rPr lang="zh-TW" altLang="en-US" sz="2800" dirty="0">
                <a:latin typeface="+mn-ea"/>
              </a:rPr>
              <a:t>「大肚容器</a:t>
            </a:r>
            <a:r>
              <a:rPr lang="zh-TW" altLang="en-US" sz="2800" dirty="0" smtClean="0">
                <a:latin typeface="+mn-ea"/>
              </a:rPr>
              <a:t>」在</a:t>
            </a:r>
            <a:r>
              <a:rPr lang="zh-TW" altLang="en-US" sz="2800" dirty="0">
                <a:latin typeface="+mn-ea"/>
              </a:rPr>
              <a:t>拉坏</a:t>
            </a:r>
            <a:r>
              <a:rPr lang="zh-TW" altLang="en-US" sz="2800" dirty="0" smtClean="0">
                <a:latin typeface="+mn-ea"/>
              </a:rPr>
              <a:t>成型</a:t>
            </a:r>
            <a:r>
              <a:rPr lang="zh-TW" altLang="en-US" sz="2800" dirty="0">
                <a:latin typeface="+mn-ea"/>
              </a:rPr>
              <a:t>或</a:t>
            </a:r>
            <a:endParaRPr lang="en-US" altLang="zh-TW" sz="2800" dirty="0" smtClean="0">
              <a:latin typeface="+mn-ea"/>
            </a:endParaRPr>
          </a:p>
          <a:p>
            <a:r>
              <a:rPr lang="zh-TW" altLang="en-US" sz="2800" dirty="0" smtClean="0">
                <a:latin typeface="+mn-ea"/>
              </a:rPr>
              <a:t>陶</a:t>
            </a:r>
            <a:r>
              <a:rPr lang="zh-TW" altLang="en-US" sz="2800" dirty="0">
                <a:latin typeface="+mn-ea"/>
              </a:rPr>
              <a:t>板成型的容器上</a:t>
            </a:r>
            <a:r>
              <a:rPr lang="zh-TW" altLang="en-US" sz="2800" dirty="0" smtClean="0">
                <a:latin typeface="+mn-ea"/>
              </a:rPr>
              <a:t>。釉</a:t>
            </a:r>
            <a:r>
              <a:rPr lang="zh-TW" altLang="en-US" sz="2800" dirty="0">
                <a:latin typeface="+mn-ea"/>
              </a:rPr>
              <a:t>繪大肚</a:t>
            </a:r>
            <a:r>
              <a:rPr lang="zh-TW" altLang="en-US" sz="2800" dirty="0" smtClean="0">
                <a:latin typeface="+mn-ea"/>
              </a:rPr>
              <a:t>山</a:t>
            </a:r>
            <a:endParaRPr lang="en-US" altLang="zh-TW" sz="2800" dirty="0" smtClean="0">
              <a:latin typeface="+mn-ea"/>
            </a:endParaRPr>
          </a:p>
          <a:p>
            <a:r>
              <a:rPr lang="zh-TW" altLang="en-US" sz="2800" dirty="0" smtClean="0">
                <a:latin typeface="+mn-ea"/>
              </a:rPr>
              <a:t>的</a:t>
            </a:r>
            <a:r>
              <a:rPr lang="zh-TW" altLang="en-US" sz="2800" dirty="0">
                <a:latin typeface="+mn-ea"/>
              </a:rPr>
              <a:t>景觀、植物花卉</a:t>
            </a:r>
            <a:r>
              <a:rPr lang="zh-TW" altLang="en-US" sz="2800" dirty="0" smtClean="0">
                <a:latin typeface="+mn-ea"/>
              </a:rPr>
              <a:t>、</a:t>
            </a:r>
            <a:r>
              <a:rPr lang="zh-TW" altLang="en-US" sz="2800" dirty="0">
                <a:latin typeface="+mn-ea"/>
              </a:rPr>
              <a:t>人</a:t>
            </a:r>
            <a:r>
              <a:rPr lang="zh-TW" altLang="en-US" sz="2800" dirty="0" smtClean="0">
                <a:latin typeface="+mn-ea"/>
              </a:rPr>
              <a:t>文</a:t>
            </a:r>
            <a:r>
              <a:rPr lang="zh-TW" altLang="en-US" sz="2800" dirty="0">
                <a:latin typeface="+mn-ea"/>
              </a:rPr>
              <a:t>等，</a:t>
            </a:r>
            <a:r>
              <a:rPr lang="zh-TW" altLang="en-US" sz="2800" dirty="0" smtClean="0">
                <a:latin typeface="+mn-ea"/>
              </a:rPr>
              <a:t>象</a:t>
            </a:r>
            <a:endParaRPr lang="en-US" altLang="zh-TW" sz="2800" dirty="0" smtClean="0">
              <a:latin typeface="+mn-ea"/>
            </a:endParaRPr>
          </a:p>
          <a:p>
            <a:r>
              <a:rPr lang="zh-TW" altLang="en-US" sz="2800" dirty="0" smtClean="0">
                <a:latin typeface="+mn-ea"/>
              </a:rPr>
              <a:t>徵</a:t>
            </a:r>
            <a:r>
              <a:rPr lang="zh-TW" altLang="en-US" sz="2800" dirty="0">
                <a:latin typeface="+mn-ea"/>
              </a:rPr>
              <a:t>人與環境融合</a:t>
            </a:r>
            <a:r>
              <a:rPr lang="zh-TW" altLang="en-US" sz="2800" dirty="0" smtClean="0">
                <a:latin typeface="+mn-ea"/>
              </a:rPr>
              <a:t>、依附</a:t>
            </a:r>
            <a:r>
              <a:rPr lang="zh-TW" altLang="en-US" sz="2800" dirty="0">
                <a:latin typeface="+mn-ea"/>
              </a:rPr>
              <a:t>共生。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386569" y="550421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/>
              <a:t>七</a:t>
            </a:r>
            <a:r>
              <a:rPr lang="zh-TW" altLang="en-US" sz="3600" b="1" dirty="0" smtClean="0"/>
              <a:t>、作品介紹分享</a:t>
            </a:r>
            <a:endParaRPr lang="zh-TW" altLang="en-US" sz="3600" b="1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961" y="3212976"/>
            <a:ext cx="2609756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F1713F-9BE5-4AA0-9641-DCC384C2362A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985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492896"/>
            <a:ext cx="3624962" cy="387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85174" y="974333"/>
            <a:ext cx="85598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/>
              <a:t>創作理念：本作品以「晨曦」下的自然景色為題</a:t>
            </a:r>
            <a:r>
              <a:rPr lang="zh-TW" altLang="en-US" sz="2400" dirty="0" smtClean="0">
                <a:latin typeface="新細明體"/>
                <a:ea typeface="新細明體"/>
              </a:rPr>
              <a:t>，</a:t>
            </a:r>
            <a:r>
              <a:rPr lang="zh-TW" altLang="zh-TW" sz="2400" dirty="0" smtClean="0"/>
              <a:t>營造晨曦普</a:t>
            </a:r>
            <a:endParaRPr lang="en-US" altLang="zh-TW" sz="2400" dirty="0" smtClean="0"/>
          </a:p>
          <a:p>
            <a:r>
              <a:rPr lang="zh-TW" altLang="en-US" sz="2400" dirty="0" smtClean="0"/>
              <a:t>                  </a:t>
            </a:r>
            <a:r>
              <a:rPr lang="zh-TW" altLang="zh-TW" sz="2400" dirty="0" smtClean="0"/>
              <a:t>照、百花齊放、山景遠近</a:t>
            </a:r>
            <a:r>
              <a:rPr lang="en-US" altLang="zh-TW" sz="2400" dirty="0" smtClean="0"/>
              <a:t>,</a:t>
            </a:r>
            <a:r>
              <a:rPr lang="zh-TW" altLang="zh-TW" sz="2400" dirty="0" smtClean="0"/>
              <a:t>自然生命力蓬勃</a:t>
            </a:r>
            <a:r>
              <a:rPr lang="zh-TW" altLang="en-US" sz="2400" dirty="0" smtClean="0">
                <a:latin typeface="新細明體"/>
                <a:ea typeface="新細明體"/>
              </a:rPr>
              <a:t>，也人</a:t>
            </a:r>
            <a:r>
              <a:rPr lang="zh-TW" altLang="zh-TW" sz="2400" dirty="0" smtClean="0"/>
              <a:t>扮</a:t>
            </a:r>
            <a:endParaRPr lang="en-US" altLang="zh-TW" sz="2400" dirty="0" smtClean="0"/>
          </a:p>
          <a:p>
            <a:r>
              <a:rPr lang="zh-TW" altLang="en-US" sz="2400" dirty="0" smtClean="0"/>
              <a:t>                   </a:t>
            </a:r>
            <a:r>
              <a:rPr lang="zh-TW" altLang="zh-TW" sz="2400" dirty="0" smtClean="0"/>
              <a:t>演著生態循環功能或是食物鏈之中的一份子。</a:t>
            </a:r>
            <a:r>
              <a:rPr lang="zh-TW" altLang="en-US" sz="2400" dirty="0" smtClean="0"/>
              <a:t>與自</a:t>
            </a:r>
            <a:endParaRPr lang="en-US" altLang="zh-TW" sz="2400" dirty="0" smtClean="0"/>
          </a:p>
          <a:p>
            <a:r>
              <a:rPr lang="zh-TW" altLang="en-US" sz="2400" dirty="0" smtClean="0"/>
              <a:t>                   然環境頻繁互動，不能脫離地球的自然環境而活</a:t>
            </a:r>
            <a:r>
              <a:rPr lang="zh-TW" altLang="en-US" sz="2400" dirty="0" smtClean="0">
                <a:latin typeface="新細明體"/>
                <a:ea typeface="新細明體"/>
              </a:rPr>
              <a:t>。</a:t>
            </a:r>
            <a:endParaRPr lang="en-US" altLang="zh-TW" sz="2400" dirty="0" smtClean="0">
              <a:latin typeface="新細明體"/>
              <a:ea typeface="新細明體"/>
            </a:endParaRPr>
          </a:p>
          <a:p>
            <a:endParaRPr lang="en-US" altLang="zh-TW" sz="2400" dirty="0" smtClean="0">
              <a:latin typeface="新細明體"/>
              <a:ea typeface="新細明體"/>
            </a:endParaRPr>
          </a:p>
          <a:p>
            <a:endParaRPr lang="en-US" altLang="zh-TW" sz="2400" dirty="0">
              <a:latin typeface="新細明體"/>
              <a:ea typeface="新細明體"/>
            </a:endParaRPr>
          </a:p>
          <a:p>
            <a:r>
              <a:rPr lang="zh-TW" altLang="zh-TW" sz="2400" dirty="0"/>
              <a:t>人類應該收起征服自然的愚昧，</a:t>
            </a:r>
            <a:r>
              <a:rPr lang="zh-TW" altLang="zh-TW" sz="2400" dirty="0" smtClean="0"/>
              <a:t>轉</a:t>
            </a:r>
            <a:endParaRPr lang="en-US" altLang="zh-TW" sz="2400" dirty="0" smtClean="0"/>
          </a:p>
          <a:p>
            <a:r>
              <a:rPr lang="zh-TW" altLang="zh-TW" sz="2400" dirty="0" smtClean="0"/>
              <a:t>為「</a:t>
            </a:r>
            <a:r>
              <a:rPr lang="zh-TW" altLang="zh-TW" sz="2400" dirty="0"/>
              <a:t>順應自然」的方式，追求與</a:t>
            </a:r>
            <a:r>
              <a:rPr lang="zh-TW" altLang="zh-TW" sz="2400" dirty="0" smtClean="0"/>
              <a:t>自</a:t>
            </a:r>
            <a:endParaRPr lang="en-US" altLang="zh-TW" sz="2400" dirty="0" smtClean="0"/>
          </a:p>
          <a:p>
            <a:r>
              <a:rPr lang="zh-TW" altLang="zh-TW" sz="2400" dirty="0" smtClean="0"/>
              <a:t>然</a:t>
            </a:r>
            <a:r>
              <a:rPr lang="zh-TW" altLang="zh-TW" sz="2400" dirty="0"/>
              <a:t>共榮共存。所以，創作</a:t>
            </a:r>
            <a:r>
              <a:rPr lang="zh-TW" altLang="zh-TW" sz="2400" dirty="0" smtClean="0"/>
              <a:t>內容選擇</a:t>
            </a:r>
            <a:endParaRPr lang="en-US" altLang="zh-TW" sz="2400" dirty="0" smtClean="0"/>
          </a:p>
          <a:p>
            <a:r>
              <a:rPr lang="zh-TW" altLang="zh-TW" sz="2400" dirty="0" smtClean="0"/>
              <a:t>「</a:t>
            </a:r>
            <a:r>
              <a:rPr lang="zh-TW" altLang="zh-TW" sz="2400" dirty="0"/>
              <a:t>晨曦」的初昇美好，</a:t>
            </a:r>
            <a:r>
              <a:rPr lang="zh-TW" altLang="zh-TW" sz="2400" dirty="0" smtClean="0"/>
              <a:t>象徵新生命</a:t>
            </a:r>
            <a:endParaRPr lang="en-US" altLang="zh-TW" sz="2400" dirty="0" smtClean="0"/>
          </a:p>
          <a:p>
            <a:r>
              <a:rPr lang="zh-TW" altLang="zh-TW" sz="2400" dirty="0" smtClean="0"/>
              <a:t>的</a:t>
            </a:r>
            <a:r>
              <a:rPr lang="zh-TW" altLang="zh-TW" sz="2400" dirty="0"/>
              <a:t>循環，在陽光普照下，</a:t>
            </a:r>
            <a:r>
              <a:rPr lang="zh-TW" altLang="zh-TW" sz="2400" dirty="0" smtClean="0"/>
              <a:t>山間百花</a:t>
            </a:r>
            <a:endParaRPr lang="en-US" altLang="zh-TW" sz="2400" dirty="0" smtClean="0"/>
          </a:p>
          <a:p>
            <a:r>
              <a:rPr lang="zh-TW" altLang="zh-TW" sz="2400" dirty="0" smtClean="0"/>
              <a:t>齊放</a:t>
            </a:r>
            <a:r>
              <a:rPr lang="zh-TW" altLang="zh-TW" sz="2400" dirty="0"/>
              <a:t>，徜徉微風中，展現</a:t>
            </a:r>
            <a:r>
              <a:rPr lang="zh-TW" altLang="zh-TW" sz="2400" dirty="0" smtClean="0"/>
              <a:t>與自然和</a:t>
            </a:r>
            <a:endParaRPr lang="en-US" altLang="zh-TW" sz="2400" dirty="0" smtClean="0"/>
          </a:p>
          <a:p>
            <a:r>
              <a:rPr lang="zh-TW" altLang="zh-TW" sz="2400" dirty="0" smtClean="0"/>
              <a:t>諧</a:t>
            </a:r>
            <a:r>
              <a:rPr lang="zh-TW" altLang="zh-TW" sz="2400" dirty="0"/>
              <a:t>共處的美麗</a:t>
            </a:r>
            <a:r>
              <a:rPr lang="zh-TW" altLang="zh-TW" sz="2400" dirty="0" smtClean="0"/>
              <a:t>景色</a:t>
            </a:r>
            <a:r>
              <a:rPr lang="zh-TW" altLang="en-US" sz="2400" dirty="0" smtClean="0">
                <a:latin typeface="新細明體"/>
                <a:ea typeface="新細明體"/>
              </a:rPr>
              <a:t>。</a:t>
            </a:r>
            <a:endParaRPr lang="en-US" altLang="zh-TW" sz="2400" dirty="0" smtClean="0">
              <a:latin typeface="新細明體"/>
              <a:ea typeface="新細明體"/>
            </a:endParaRPr>
          </a:p>
          <a:p>
            <a:endParaRPr lang="zh-TW" altLang="en-US" sz="24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467544" y="251356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rgbClr val="C00000"/>
                </a:solidFill>
              </a:rPr>
              <a:t>作品名稱</a:t>
            </a:r>
            <a:r>
              <a:rPr lang="en-US" altLang="zh-TW" sz="2800" dirty="0" smtClean="0">
                <a:solidFill>
                  <a:srgbClr val="C00000"/>
                </a:solidFill>
              </a:rPr>
              <a:t>:</a:t>
            </a:r>
            <a:r>
              <a:rPr lang="zh-TW" altLang="en-US" sz="2800" dirty="0" smtClean="0">
                <a:solidFill>
                  <a:srgbClr val="C00000"/>
                </a:solidFill>
              </a:rPr>
              <a:t>晨曦</a:t>
            </a:r>
            <a:endParaRPr lang="zh-TW" altLang="en-US" sz="2800" dirty="0">
              <a:solidFill>
                <a:srgbClr val="C00000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F1713F-9BE5-4AA0-9641-DCC384C2362A}" type="slidenum">
              <a:rPr lang="zh-TW" altLang="en-US" smtClean="0"/>
              <a:pPr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730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65258" y="188640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C00000"/>
                </a:solidFill>
                <a:latin typeface="+mn-ea"/>
              </a:rPr>
              <a:t>作品名稱</a:t>
            </a:r>
            <a:r>
              <a:rPr lang="en-US" altLang="zh-TW" sz="2800" dirty="0" smtClean="0">
                <a:solidFill>
                  <a:srgbClr val="C00000"/>
                </a:solidFill>
                <a:latin typeface="+mn-ea"/>
              </a:rPr>
              <a:t>:</a:t>
            </a:r>
            <a:r>
              <a:rPr lang="zh-TW" altLang="zh-TW" sz="2800" dirty="0">
                <a:solidFill>
                  <a:srgbClr val="C00000"/>
                </a:solidFill>
              </a:rPr>
              <a:t>大肚山之花 野百合</a:t>
            </a:r>
            <a:endParaRPr lang="zh-TW" altLang="en-US" sz="2800" dirty="0">
              <a:solidFill>
                <a:srgbClr val="C00000"/>
              </a:solidFill>
              <a:latin typeface="+mn-ea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185655"/>
            <a:ext cx="3496741" cy="3329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65258" y="836712"/>
            <a:ext cx="82075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+mn-ea"/>
              </a:rPr>
              <a:t>創作理念：大肚山西南面邊緣平台地上，約四公傾地的範圍，生長上萬棵台灣百合，每年六、七月為最佳賞花期，在晨、昏時期可以賞花又可遠眺台中港，火力發電廠，大肚溪口海平面黃昏灑落海面的金黃色夕陽等美景，是一處闔家郊遊，散步，賞景的好地方，可經歷感性與</a:t>
            </a:r>
            <a:r>
              <a:rPr lang="zh-TW" altLang="en-US" sz="2400" dirty="0" smtClean="0">
                <a:latin typeface="+mn-ea"/>
              </a:rPr>
              <a:t>知性</a:t>
            </a:r>
            <a:endParaRPr lang="en-US" altLang="zh-TW" sz="2400" dirty="0" smtClean="0">
              <a:latin typeface="+mn-ea"/>
            </a:endParaRPr>
          </a:p>
          <a:p>
            <a:r>
              <a:rPr lang="zh-TW" altLang="en-US" sz="2400" dirty="0" smtClean="0">
                <a:latin typeface="+mn-ea"/>
              </a:rPr>
              <a:t>的</a:t>
            </a:r>
            <a:r>
              <a:rPr lang="zh-TW" altLang="en-US" sz="2400" dirty="0">
                <a:latin typeface="+mn-ea"/>
              </a:rPr>
              <a:t>時光。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251520" y="3140968"/>
            <a:ext cx="48245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/>
              <a:t>拉</a:t>
            </a:r>
            <a:r>
              <a:rPr lang="zh-TW" altLang="en-US" sz="2400" dirty="0"/>
              <a:t>坏成型，甕身以線雕百合花</a:t>
            </a:r>
            <a:r>
              <a:rPr lang="zh-TW" altLang="en-US" sz="2400" dirty="0" smtClean="0"/>
              <a:t>，</a:t>
            </a:r>
            <a:r>
              <a:rPr lang="zh-TW" altLang="en-US" sz="2400" dirty="0"/>
              <a:t>坯體表面以</a:t>
            </a:r>
            <a:r>
              <a:rPr lang="zh-TW" altLang="en-US" sz="2400" dirty="0">
                <a:solidFill>
                  <a:srgbClr val="C00000"/>
                </a:solidFill>
              </a:rPr>
              <a:t>大肚山紅土粒岩加白</a:t>
            </a:r>
            <a:r>
              <a:rPr lang="zh-TW" altLang="en-US" sz="2400" dirty="0" smtClean="0">
                <a:solidFill>
                  <a:srgbClr val="C00000"/>
                </a:solidFill>
              </a:rPr>
              <a:t>釉作為化妝土裝飾百合花</a:t>
            </a:r>
            <a:r>
              <a:rPr lang="zh-TW" altLang="en-US" sz="2400" dirty="0" smtClean="0">
                <a:solidFill>
                  <a:srgbClr val="C00000"/>
                </a:solidFill>
                <a:latin typeface="新細明體"/>
                <a:ea typeface="新細明體"/>
              </a:rPr>
              <a:t>，</a:t>
            </a:r>
            <a:r>
              <a:rPr lang="zh-TW" altLang="en-US" sz="2400" dirty="0" smtClean="0">
                <a:solidFill>
                  <a:srgbClr val="C00000"/>
                </a:solidFill>
              </a:rPr>
              <a:t>產生粗曠層次感</a:t>
            </a:r>
            <a:r>
              <a:rPr lang="zh-TW" altLang="en-US" sz="2400" dirty="0" smtClean="0">
                <a:latin typeface="新細明體"/>
                <a:ea typeface="新細明體"/>
              </a:rPr>
              <a:t>，表面施以</a:t>
            </a:r>
            <a:r>
              <a:rPr lang="zh-TW" altLang="en-US" sz="2400" dirty="0" smtClean="0"/>
              <a:t>藍</a:t>
            </a:r>
            <a:r>
              <a:rPr lang="zh-TW" altLang="en-US" sz="2400" dirty="0"/>
              <a:t>、金黃、咖啡系列釉色，象徵在藍天的守護下，海面金黃夕陽輝映白色百花，呈現一幅美麗的景致。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F1713F-9BE5-4AA0-9641-DCC384C2362A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367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539552" y="188640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C00000"/>
                </a:solidFill>
                <a:latin typeface="+mn-ea"/>
              </a:rPr>
              <a:t>作品名稱</a:t>
            </a:r>
            <a:r>
              <a:rPr lang="en-US" altLang="zh-TW" sz="2800" dirty="0" smtClean="0">
                <a:solidFill>
                  <a:srgbClr val="C00000"/>
                </a:solidFill>
                <a:latin typeface="+mn-ea"/>
              </a:rPr>
              <a:t>:</a:t>
            </a:r>
            <a:r>
              <a:rPr lang="zh-TW" altLang="zh-TW" sz="2800" dirty="0">
                <a:solidFill>
                  <a:srgbClr val="C00000"/>
                </a:solidFill>
              </a:rPr>
              <a:t>融合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80801"/>
            <a:ext cx="3033936" cy="43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23528" y="836712"/>
            <a:ext cx="82809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+mn-ea"/>
              </a:rPr>
              <a:t>作品創作理念發想：以關懷環境，守候自然為創作</a:t>
            </a:r>
            <a:r>
              <a:rPr lang="zh-TW" altLang="en-US" sz="2400" dirty="0" smtClean="0">
                <a:latin typeface="+mn-ea"/>
              </a:rPr>
              <a:t>構想，</a:t>
            </a:r>
            <a:r>
              <a:rPr lang="zh-TW" altLang="zh-TW" sz="2400" dirty="0">
                <a:latin typeface="+mn-ea"/>
              </a:rPr>
              <a:t>本作品以陶板成型，表面刻以木紋裝飾，中間鑲以實木及手工彩繪陶板，藉以詮釋生態自然</a:t>
            </a:r>
            <a:r>
              <a:rPr lang="zh-TW" altLang="zh-TW" sz="2400" dirty="0" smtClean="0">
                <a:latin typeface="+mn-ea"/>
              </a:rPr>
              <a:t>環境</a:t>
            </a:r>
            <a:endParaRPr lang="en-US" altLang="zh-TW" sz="2400" dirty="0" smtClean="0">
              <a:latin typeface="+mn-ea"/>
            </a:endParaRPr>
          </a:p>
          <a:p>
            <a:r>
              <a:rPr lang="zh-TW" altLang="zh-TW" sz="2400" dirty="0" smtClean="0">
                <a:latin typeface="+mn-ea"/>
              </a:rPr>
              <a:t>中</a:t>
            </a:r>
            <a:r>
              <a:rPr lang="zh-TW" altLang="zh-TW" sz="2400" dirty="0">
                <a:latin typeface="+mn-ea"/>
              </a:rPr>
              <a:t>陽光、空氣、水的</a:t>
            </a:r>
            <a:r>
              <a:rPr lang="zh-TW" altLang="zh-TW" sz="2400" dirty="0" smtClean="0">
                <a:latin typeface="+mn-ea"/>
              </a:rPr>
              <a:t>重要性</a:t>
            </a:r>
            <a:r>
              <a:rPr lang="zh-TW" altLang="en-US" sz="2400" dirty="0" smtClean="0">
                <a:latin typeface="標楷體"/>
                <a:ea typeface="標楷體"/>
              </a:rPr>
              <a:t>。</a:t>
            </a:r>
            <a:endParaRPr lang="en-US" altLang="zh-TW" sz="2400" dirty="0" smtClean="0">
              <a:latin typeface="+mn-ea"/>
            </a:endParaRPr>
          </a:p>
          <a:p>
            <a:r>
              <a:rPr lang="zh-TW" altLang="zh-TW" sz="2400" dirty="0">
                <a:latin typeface="+mn-ea"/>
              </a:rPr>
              <a:t>創作時憶起小時候鄉間清澈小溪，</a:t>
            </a:r>
            <a:r>
              <a:rPr lang="zh-TW" altLang="zh-TW" sz="2400" dirty="0" smtClean="0">
                <a:latin typeface="+mn-ea"/>
              </a:rPr>
              <a:t>潺潺</a:t>
            </a:r>
            <a:endParaRPr lang="en-US" altLang="zh-TW" sz="2400" dirty="0" smtClean="0">
              <a:latin typeface="+mn-ea"/>
            </a:endParaRPr>
          </a:p>
          <a:p>
            <a:r>
              <a:rPr lang="zh-TW" altLang="zh-TW" sz="2400" dirty="0" smtClean="0">
                <a:latin typeface="+mn-ea"/>
              </a:rPr>
              <a:t>流水</a:t>
            </a:r>
            <a:r>
              <a:rPr lang="zh-TW" altLang="zh-TW" sz="2400" dirty="0">
                <a:latin typeface="+mn-ea"/>
              </a:rPr>
              <a:t>，可戲水</a:t>
            </a:r>
            <a:r>
              <a:rPr lang="zh-TW" altLang="zh-TW" sz="2400" dirty="0" smtClean="0">
                <a:latin typeface="+mn-ea"/>
              </a:rPr>
              <a:t>、抓</a:t>
            </a:r>
            <a:r>
              <a:rPr lang="zh-TW" altLang="zh-TW" sz="2400" dirty="0">
                <a:latin typeface="+mn-ea"/>
              </a:rPr>
              <a:t>蝦，隨著時代</a:t>
            </a:r>
            <a:r>
              <a:rPr lang="zh-TW" altLang="zh-TW" sz="2400" dirty="0" smtClean="0">
                <a:latin typeface="+mn-ea"/>
              </a:rPr>
              <a:t>巨擘</a:t>
            </a:r>
            <a:r>
              <a:rPr lang="zh-TW" altLang="en-US" sz="2400" dirty="0" smtClean="0">
                <a:latin typeface="+mn-ea"/>
              </a:rPr>
              <a:t>的</a:t>
            </a:r>
            <a:endParaRPr lang="en-US" altLang="zh-TW" sz="2400" dirty="0" smtClean="0">
              <a:latin typeface="+mn-ea"/>
            </a:endParaRPr>
          </a:p>
          <a:p>
            <a:r>
              <a:rPr lang="zh-TW" altLang="zh-TW" sz="2400" dirty="0" smtClean="0">
                <a:latin typeface="+mn-ea"/>
              </a:rPr>
              <a:t>運轉</a:t>
            </a:r>
            <a:r>
              <a:rPr lang="zh-TW" altLang="zh-TW" sz="2400" dirty="0">
                <a:latin typeface="+mn-ea"/>
              </a:rPr>
              <a:t>，農業、工業與高科技業</a:t>
            </a:r>
            <a:r>
              <a:rPr lang="zh-TW" altLang="zh-TW" sz="2400" dirty="0" smtClean="0">
                <a:latin typeface="+mn-ea"/>
              </a:rPr>
              <a:t>的發展，</a:t>
            </a:r>
            <a:endParaRPr lang="en-US" altLang="zh-TW" sz="2400" dirty="0" smtClean="0">
              <a:latin typeface="+mn-ea"/>
            </a:endParaRPr>
          </a:p>
          <a:p>
            <a:r>
              <a:rPr lang="zh-TW" altLang="zh-TW" sz="2400" dirty="0" smtClean="0">
                <a:latin typeface="+mn-ea"/>
              </a:rPr>
              <a:t>經濟</a:t>
            </a:r>
            <a:r>
              <a:rPr lang="zh-TW" altLang="zh-TW" sz="2400" dirty="0">
                <a:latin typeface="+mn-ea"/>
              </a:rPr>
              <a:t>起飛，</a:t>
            </a:r>
            <a:r>
              <a:rPr lang="zh-TW" altLang="zh-TW" sz="2400" dirty="0" smtClean="0">
                <a:latin typeface="+mn-ea"/>
              </a:rPr>
              <a:t>人類需求增加</a:t>
            </a:r>
            <a:r>
              <a:rPr lang="zh-TW" altLang="zh-TW" sz="2400" dirty="0">
                <a:latin typeface="+mn-ea"/>
              </a:rPr>
              <a:t>的同時，</a:t>
            </a:r>
            <a:r>
              <a:rPr lang="zh-TW" altLang="zh-TW" sz="2400" dirty="0" smtClean="0">
                <a:latin typeface="+mn-ea"/>
              </a:rPr>
              <a:t>間接</a:t>
            </a:r>
            <a:endParaRPr lang="en-US" altLang="zh-TW" sz="2400" dirty="0" smtClean="0">
              <a:latin typeface="+mn-ea"/>
            </a:endParaRPr>
          </a:p>
          <a:p>
            <a:r>
              <a:rPr lang="zh-TW" altLang="zh-TW" sz="2400" dirty="0" smtClean="0">
                <a:latin typeface="+mn-ea"/>
              </a:rPr>
              <a:t>的</a:t>
            </a:r>
            <a:r>
              <a:rPr lang="zh-TW" altLang="zh-TW" sz="2400" dirty="0">
                <a:latin typeface="+mn-ea"/>
              </a:rPr>
              <a:t>破壞自然</a:t>
            </a:r>
            <a:r>
              <a:rPr lang="zh-TW" altLang="zh-TW" sz="2400" dirty="0" smtClean="0">
                <a:latin typeface="+mn-ea"/>
              </a:rPr>
              <a:t>生態，</a:t>
            </a:r>
            <a:r>
              <a:rPr lang="zh-TW" altLang="zh-TW" sz="2400" dirty="0">
                <a:latin typeface="+mn-ea"/>
              </a:rPr>
              <a:t>而臺灣美麗之島</a:t>
            </a:r>
            <a:r>
              <a:rPr lang="en-US" altLang="zh-TW" sz="2400" dirty="0">
                <a:latin typeface="+mn-ea"/>
              </a:rPr>
              <a:t>¬</a:t>
            </a:r>
            <a:r>
              <a:rPr lang="zh-TW" altLang="zh-TW" sz="2400" dirty="0" smtClean="0">
                <a:latin typeface="+mn-ea"/>
              </a:rPr>
              <a:t>－</a:t>
            </a:r>
            <a:endParaRPr lang="en-US" altLang="zh-TW" sz="2400" dirty="0" smtClean="0">
              <a:latin typeface="+mn-ea"/>
            </a:endParaRPr>
          </a:p>
          <a:p>
            <a:r>
              <a:rPr lang="zh-TW" altLang="zh-TW" sz="2400" dirty="0" smtClean="0">
                <a:latin typeface="+mn-ea"/>
              </a:rPr>
              <a:t>－</a:t>
            </a:r>
            <a:r>
              <a:rPr lang="zh-TW" altLang="zh-TW" sz="2400" dirty="0">
                <a:latin typeface="+mn-ea"/>
              </a:rPr>
              <a:t>福爾摩沙的</a:t>
            </a:r>
            <a:r>
              <a:rPr lang="zh-TW" altLang="zh-TW" sz="2400" dirty="0" smtClean="0">
                <a:latin typeface="+mn-ea"/>
              </a:rPr>
              <a:t>稱號，</a:t>
            </a:r>
            <a:r>
              <a:rPr lang="zh-TW" altLang="zh-TW" sz="2400" dirty="0">
                <a:latin typeface="+mn-ea"/>
              </a:rPr>
              <a:t>因人為的破壞與</a:t>
            </a:r>
            <a:r>
              <a:rPr lang="zh-TW" altLang="zh-TW" sz="2400" dirty="0" smtClean="0">
                <a:latin typeface="+mn-ea"/>
              </a:rPr>
              <a:t>衝</a:t>
            </a:r>
            <a:endParaRPr lang="en-US" altLang="zh-TW" sz="2400" dirty="0" smtClean="0">
              <a:latin typeface="+mn-ea"/>
            </a:endParaRPr>
          </a:p>
          <a:p>
            <a:r>
              <a:rPr lang="zh-TW" altLang="zh-TW" sz="2400" dirty="0" smtClean="0">
                <a:latin typeface="+mn-ea"/>
              </a:rPr>
              <a:t>擊，美名</a:t>
            </a:r>
            <a:r>
              <a:rPr lang="zh-TW" altLang="zh-TW" sz="2400" dirty="0">
                <a:latin typeface="+mn-ea"/>
              </a:rPr>
              <a:t>已不復在。俗語說：「一枝</a:t>
            </a:r>
            <a:r>
              <a:rPr lang="zh-TW" altLang="zh-TW" sz="2400" dirty="0" smtClean="0">
                <a:latin typeface="+mn-ea"/>
              </a:rPr>
              <a:t>草</a:t>
            </a:r>
            <a:endParaRPr lang="en-US" altLang="zh-TW" sz="2400" dirty="0" smtClean="0">
              <a:latin typeface="+mn-ea"/>
            </a:endParaRPr>
          </a:p>
          <a:p>
            <a:r>
              <a:rPr lang="zh-TW" altLang="zh-TW" sz="2400" dirty="0" smtClean="0">
                <a:latin typeface="+mn-ea"/>
              </a:rPr>
              <a:t>、一點</a:t>
            </a:r>
            <a:r>
              <a:rPr lang="zh-TW" altLang="zh-TW" sz="2400" dirty="0">
                <a:latin typeface="+mn-ea"/>
              </a:rPr>
              <a:t>露」，哪怕是小草，都有生存</a:t>
            </a:r>
            <a:r>
              <a:rPr lang="zh-TW" altLang="zh-TW" sz="2400" dirty="0" smtClean="0">
                <a:latin typeface="+mn-ea"/>
              </a:rPr>
              <a:t>的</a:t>
            </a:r>
            <a:endParaRPr lang="en-US" altLang="zh-TW" sz="2400" dirty="0" smtClean="0">
              <a:latin typeface="+mn-ea"/>
            </a:endParaRPr>
          </a:p>
          <a:p>
            <a:r>
              <a:rPr lang="zh-TW" altLang="zh-TW" sz="2400" dirty="0" smtClean="0">
                <a:latin typeface="+mn-ea"/>
              </a:rPr>
              <a:t>權利，</a:t>
            </a:r>
            <a:r>
              <a:rPr lang="zh-TW" altLang="zh-TW" sz="2400" dirty="0">
                <a:latin typeface="+mn-ea"/>
              </a:rPr>
              <a:t>我們應盡自己的力量，維護</a:t>
            </a:r>
            <a:r>
              <a:rPr lang="zh-TW" altLang="zh-TW" sz="2400" dirty="0" smtClean="0">
                <a:latin typeface="+mn-ea"/>
              </a:rPr>
              <a:t>自然</a:t>
            </a:r>
            <a:endParaRPr lang="en-US" altLang="zh-TW" sz="2400" dirty="0" smtClean="0">
              <a:latin typeface="+mn-ea"/>
            </a:endParaRPr>
          </a:p>
          <a:p>
            <a:r>
              <a:rPr lang="zh-TW" altLang="zh-TW" sz="2400" dirty="0" smtClean="0">
                <a:latin typeface="+mn-ea"/>
              </a:rPr>
              <a:t>環境的</a:t>
            </a:r>
            <a:r>
              <a:rPr lang="zh-TW" altLang="zh-TW" sz="2400" dirty="0">
                <a:latin typeface="+mn-ea"/>
              </a:rPr>
              <a:t>生生不息而努力，讓子子孫孫</a:t>
            </a:r>
            <a:r>
              <a:rPr lang="zh-TW" altLang="zh-TW" sz="2400" dirty="0" smtClean="0">
                <a:latin typeface="+mn-ea"/>
              </a:rPr>
              <a:t>能</a:t>
            </a:r>
            <a:endParaRPr lang="en-US" altLang="zh-TW" sz="2400" dirty="0" smtClean="0">
              <a:latin typeface="+mn-ea"/>
            </a:endParaRPr>
          </a:p>
          <a:p>
            <a:r>
              <a:rPr lang="zh-TW" altLang="zh-TW" sz="2400" dirty="0" smtClean="0">
                <a:latin typeface="+mn-ea"/>
              </a:rPr>
              <a:t>有良好</a:t>
            </a:r>
            <a:r>
              <a:rPr lang="zh-TW" altLang="zh-TW" sz="2400" dirty="0">
                <a:latin typeface="+mn-ea"/>
              </a:rPr>
              <a:t>的生活環境。</a:t>
            </a:r>
            <a:endParaRPr lang="zh-TW" altLang="en-US" sz="2400" dirty="0">
              <a:latin typeface="+mn-ea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F1713F-9BE5-4AA0-9641-DCC384C2362A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401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23528" y="116632"/>
            <a:ext cx="6408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/>
              <a:t>柒</a:t>
            </a:r>
            <a:r>
              <a:rPr lang="zh-TW" altLang="en-US" sz="3600" b="1" dirty="0" smtClean="0"/>
              <a:t>、</a:t>
            </a:r>
            <a:r>
              <a:rPr lang="zh-TW" altLang="en-US" sz="3600" b="1" dirty="0"/>
              <a:t>創作說明</a:t>
            </a:r>
          </a:p>
          <a:p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251520" y="908720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C00000"/>
                </a:solidFill>
                <a:latin typeface="新細明體"/>
              </a:rPr>
              <a:t>三、大肚藏器</a:t>
            </a:r>
            <a:endParaRPr lang="zh-TW" altLang="en-US" sz="28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251520" y="1628800"/>
            <a:ext cx="83529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+mn-ea"/>
              </a:rPr>
              <a:t>國事興則茶事興，茶事興則茶具精</a:t>
            </a:r>
            <a:r>
              <a:rPr lang="zh-TW" altLang="en-US" sz="2400" dirty="0" smtClean="0">
                <a:latin typeface="+mn-ea"/>
              </a:rPr>
              <a:t>，</a:t>
            </a:r>
            <a:r>
              <a:rPr lang="zh-TW" altLang="zh-TW" sz="2400" dirty="0">
                <a:latin typeface="+mn-ea"/>
              </a:rPr>
              <a:t> 「器韻美好，茶藏芳華」君子藏器於身，待時而動；茶之道與藝間，器之良莠，孕育出茶的精髓與氣韻，挑動時空的味蕾，歲月的舌尖，直搗靈魂的最深處，吻醒沈睡的丰姿熟韻。飲茶是新時尚美學，喝好茶品味生活，用想像的心情喝茶；茶的種類繁多，成茶後的貯藏更顯</a:t>
            </a:r>
            <a:r>
              <a:rPr lang="zh-TW" altLang="zh-TW" sz="2400" dirty="0" smtClean="0">
                <a:latin typeface="+mn-ea"/>
              </a:rPr>
              <a:t>重要</a:t>
            </a:r>
            <a:r>
              <a:rPr lang="zh-TW" altLang="en-US" sz="2400" dirty="0">
                <a:latin typeface="+mn-ea"/>
                <a:ea typeface="新細明體"/>
              </a:rPr>
              <a:t>。</a:t>
            </a:r>
            <a:endParaRPr lang="en-US" altLang="zh-TW" sz="2400" dirty="0" smtClean="0">
              <a:latin typeface="+mn-ea"/>
            </a:endParaRPr>
          </a:p>
          <a:p>
            <a:r>
              <a:rPr lang="zh-TW" altLang="zh-TW" sz="2400" dirty="0">
                <a:latin typeface="+mn-ea"/>
              </a:rPr>
              <a:t>結合大肚山紅土創作具在地人文、歷史</a:t>
            </a:r>
            <a:r>
              <a:rPr lang="zh-TW" altLang="zh-TW" sz="2400" dirty="0" smtClean="0">
                <a:latin typeface="+mn-ea"/>
              </a:rPr>
              <a:t>、</a:t>
            </a:r>
            <a:endParaRPr lang="en-US" altLang="zh-TW" sz="2400" dirty="0" smtClean="0">
              <a:latin typeface="+mn-ea"/>
            </a:endParaRPr>
          </a:p>
          <a:p>
            <a:r>
              <a:rPr lang="zh-TW" altLang="zh-TW" sz="2400" dirty="0" smtClean="0">
                <a:latin typeface="+mn-ea"/>
              </a:rPr>
              <a:t>生態</a:t>
            </a:r>
            <a:r>
              <a:rPr lang="zh-TW" altLang="zh-TW" sz="2400" dirty="0">
                <a:latin typeface="+mn-ea"/>
              </a:rPr>
              <a:t>之藏器。藉各式陶罐、陶甕或陶</a:t>
            </a:r>
            <a:r>
              <a:rPr lang="zh-TW" altLang="zh-TW" sz="2400" dirty="0" smtClean="0">
                <a:latin typeface="+mn-ea"/>
              </a:rPr>
              <a:t>製</a:t>
            </a:r>
            <a:endParaRPr lang="en-US" altLang="zh-TW" sz="2400" dirty="0" smtClean="0">
              <a:latin typeface="+mn-ea"/>
            </a:endParaRPr>
          </a:p>
          <a:p>
            <a:r>
              <a:rPr lang="zh-TW" altLang="zh-TW" sz="2400" dirty="0" smtClean="0">
                <a:latin typeface="+mn-ea"/>
              </a:rPr>
              <a:t>小</a:t>
            </a:r>
            <a:r>
              <a:rPr lang="zh-TW" altLang="zh-TW" sz="2400" dirty="0">
                <a:latin typeface="+mn-ea"/>
              </a:rPr>
              <a:t>茶倉乾燥密封保存，陶甕具透氣性</a:t>
            </a:r>
            <a:r>
              <a:rPr lang="zh-TW" altLang="zh-TW" sz="2400" dirty="0" smtClean="0">
                <a:latin typeface="+mn-ea"/>
              </a:rPr>
              <a:t>，</a:t>
            </a:r>
            <a:endParaRPr lang="en-US" altLang="zh-TW" sz="2400" dirty="0" smtClean="0">
              <a:latin typeface="+mn-ea"/>
            </a:endParaRPr>
          </a:p>
          <a:p>
            <a:r>
              <a:rPr lang="zh-TW" altLang="zh-TW" sz="2400" dirty="0" smtClean="0">
                <a:latin typeface="+mn-ea"/>
              </a:rPr>
              <a:t>即</a:t>
            </a:r>
            <a:r>
              <a:rPr lang="zh-TW" altLang="zh-TW" sz="2400" dirty="0">
                <a:latin typeface="+mn-ea"/>
              </a:rPr>
              <a:t>「藝術倉」可以達到歲月陳化的</a:t>
            </a:r>
            <a:r>
              <a:rPr lang="zh-TW" altLang="zh-TW" sz="2400" dirty="0" smtClean="0">
                <a:latin typeface="+mn-ea"/>
              </a:rPr>
              <a:t>效果</a:t>
            </a:r>
            <a:endParaRPr lang="en-US" altLang="zh-TW" sz="2400" dirty="0" smtClean="0">
              <a:latin typeface="+mn-ea"/>
            </a:endParaRPr>
          </a:p>
          <a:p>
            <a:r>
              <a:rPr lang="zh-TW" altLang="zh-TW" sz="2400" dirty="0" smtClean="0">
                <a:latin typeface="+mn-ea"/>
              </a:rPr>
              <a:t>；</a:t>
            </a:r>
            <a:r>
              <a:rPr lang="zh-TW" altLang="zh-TW" sz="2400" dirty="0">
                <a:latin typeface="+mn-ea"/>
              </a:rPr>
              <a:t>陶罐藏器使茶更加柔和、圓潤，且</a:t>
            </a:r>
            <a:r>
              <a:rPr lang="zh-TW" altLang="zh-TW" sz="2400" dirty="0" smtClean="0">
                <a:latin typeface="+mn-ea"/>
              </a:rPr>
              <a:t>置</a:t>
            </a:r>
            <a:endParaRPr lang="en-US" altLang="zh-TW" sz="2400" dirty="0" smtClean="0">
              <a:latin typeface="+mn-ea"/>
            </a:endParaRPr>
          </a:p>
          <a:p>
            <a:r>
              <a:rPr lang="zh-TW" altLang="zh-TW" sz="2400" dirty="0" smtClean="0">
                <a:latin typeface="+mn-ea"/>
              </a:rPr>
              <a:t>放</a:t>
            </a:r>
            <a:r>
              <a:rPr lang="zh-TW" altLang="zh-TW" sz="2400" dirty="0">
                <a:latin typeface="+mn-ea"/>
              </a:rPr>
              <a:t>愈久效果愈佳。</a:t>
            </a:r>
          </a:p>
          <a:p>
            <a:endParaRPr lang="zh-TW" altLang="en-US" sz="2400" dirty="0">
              <a:latin typeface="+mn-ea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881090"/>
            <a:ext cx="288915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F1713F-9BE5-4AA0-9641-DCC384C2362A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258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Autofit/>
          </a:bodyPr>
          <a:lstStyle/>
          <a:p>
            <a:pPr algn="ctr"/>
            <a:r>
              <a:rPr lang="zh-TW" altLang="en-US" sz="3600" dirty="0" smtClean="0"/>
              <a:t>大綱</a:t>
            </a:r>
            <a:endParaRPr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268760"/>
            <a:ext cx="7467600" cy="4873752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一、地理</a:t>
            </a:r>
            <a:r>
              <a:rPr lang="zh-TW" altLang="en-US" sz="3200" dirty="0" smtClean="0"/>
              <a:t>範圍</a:t>
            </a:r>
            <a:endParaRPr lang="en-US" altLang="zh-TW" sz="3200" dirty="0" smtClean="0"/>
          </a:p>
          <a:p>
            <a:r>
              <a:rPr lang="zh-TW" altLang="en-US" sz="3200" dirty="0" smtClean="0"/>
              <a:t>二、</a:t>
            </a:r>
            <a:r>
              <a:rPr lang="zh-TW" altLang="en-US" sz="3200" dirty="0"/>
              <a:t>大肚山紅土運用的限制與</a:t>
            </a:r>
            <a:r>
              <a:rPr lang="zh-TW" altLang="en-US" sz="3200" dirty="0" smtClean="0"/>
              <a:t>困難</a:t>
            </a:r>
            <a:endParaRPr lang="en-US" altLang="zh-TW" sz="3200" dirty="0" smtClean="0"/>
          </a:p>
          <a:p>
            <a:r>
              <a:rPr lang="zh-TW" altLang="en-US" sz="3200" dirty="0" smtClean="0"/>
              <a:t>三、</a:t>
            </a:r>
            <a:r>
              <a:rPr lang="zh-TW" altLang="en-US" sz="3200" dirty="0"/>
              <a:t>大肚山紅土創作創作</a:t>
            </a:r>
            <a:r>
              <a:rPr lang="zh-TW" altLang="en-US" sz="3200" dirty="0" smtClean="0"/>
              <a:t>表現</a:t>
            </a:r>
            <a:endParaRPr lang="en-US" altLang="zh-TW" sz="3200" dirty="0" smtClean="0"/>
          </a:p>
          <a:p>
            <a:r>
              <a:rPr lang="zh-TW" altLang="en-US" sz="3200" dirty="0" smtClean="0"/>
              <a:t>四、</a:t>
            </a:r>
            <a:r>
              <a:rPr lang="zh-TW" altLang="en-US" sz="3200" dirty="0"/>
              <a:t>大肚山紅土創作研究相關</a:t>
            </a:r>
            <a:r>
              <a:rPr lang="zh-TW" altLang="en-US" sz="3200" dirty="0" smtClean="0"/>
              <a:t>案例</a:t>
            </a:r>
            <a:endParaRPr lang="en-US" altLang="zh-TW" sz="3200" dirty="0" smtClean="0"/>
          </a:p>
          <a:p>
            <a:r>
              <a:rPr lang="zh-TW" altLang="en-US" sz="3200" dirty="0" smtClean="0"/>
              <a:t>五、</a:t>
            </a:r>
            <a:r>
              <a:rPr lang="zh-TW" altLang="en-US" sz="3200" dirty="0"/>
              <a:t>在地陶藝創作者</a:t>
            </a:r>
            <a:r>
              <a:rPr lang="zh-TW" altLang="en-US" sz="3200" dirty="0" smtClean="0"/>
              <a:t>探討</a:t>
            </a:r>
            <a:endParaRPr lang="en-US" altLang="zh-TW" sz="3200" dirty="0" smtClean="0"/>
          </a:p>
          <a:p>
            <a:r>
              <a:rPr lang="zh-TW" altLang="en-US" sz="3200" dirty="0" smtClean="0"/>
              <a:t>六</a:t>
            </a:r>
            <a:r>
              <a:rPr lang="zh-TW" altLang="en-US" sz="3200" dirty="0"/>
              <a:t>、創作運用</a:t>
            </a:r>
            <a:r>
              <a:rPr lang="zh-TW" altLang="en-US" sz="3200" dirty="0" smtClean="0"/>
              <a:t>範圍</a:t>
            </a:r>
            <a:endParaRPr lang="en-US" altLang="zh-TW" sz="3200" dirty="0" smtClean="0"/>
          </a:p>
          <a:p>
            <a:r>
              <a:rPr lang="zh-TW" altLang="en-US" sz="3200" dirty="0"/>
              <a:t>七、作品介紹分享</a:t>
            </a:r>
          </a:p>
          <a:p>
            <a:endParaRPr lang="zh-TW" altLang="en-US" dirty="0"/>
          </a:p>
          <a:p>
            <a:endParaRPr lang="zh-TW" altLang="en-US" dirty="0"/>
          </a:p>
          <a:p>
            <a:endParaRPr lang="zh-TW" altLang="en-US" dirty="0"/>
          </a:p>
          <a:p>
            <a:endParaRPr lang="zh-TW" altLang="en-US" dirty="0"/>
          </a:p>
          <a:p>
            <a:endParaRPr lang="zh-TW" altLang="en-US" dirty="0"/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F1713F-9BE5-4AA0-9641-DCC384C2362A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483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81031" y="260647"/>
            <a:ext cx="48965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C00000"/>
                </a:solidFill>
                <a:latin typeface="+mn-ea"/>
              </a:rPr>
              <a:t>作品名稱</a:t>
            </a:r>
            <a:r>
              <a:rPr lang="en-US" altLang="zh-TW" sz="2800" dirty="0" smtClean="0">
                <a:solidFill>
                  <a:srgbClr val="C00000"/>
                </a:solidFill>
                <a:latin typeface="+mn-ea"/>
              </a:rPr>
              <a:t>:</a:t>
            </a:r>
            <a:r>
              <a:rPr lang="zh-TW" altLang="zh-TW" sz="2800" dirty="0">
                <a:solidFill>
                  <a:srgbClr val="C00000"/>
                </a:solidFill>
              </a:rPr>
              <a:t>五行茶倉</a:t>
            </a:r>
          </a:p>
          <a:p>
            <a:endParaRPr lang="zh-TW" altLang="zh-TW" dirty="0">
              <a:solidFill>
                <a:srgbClr val="C0000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29228" y="1016547"/>
            <a:ext cx="49468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400" dirty="0"/>
              <a:t>創作理念：五行茶倉以陶板製成「五角型」意為天地之五行，木火土金水，其並非獨立分離，而是緊密的結合在一起，有其演化相生、相剋、相乘的平衡關係</a:t>
            </a:r>
            <a:r>
              <a:rPr lang="zh-TW" altLang="zh-TW" sz="2400" dirty="0" smtClean="0"/>
              <a:t>。</a:t>
            </a:r>
            <a:endParaRPr lang="en-US" altLang="zh-TW" sz="2400" dirty="0" smtClean="0"/>
          </a:p>
          <a:p>
            <a:r>
              <a:rPr lang="zh-TW" altLang="zh-TW" sz="2400" dirty="0" smtClean="0"/>
              <a:t>地球</a:t>
            </a:r>
            <a:r>
              <a:rPr lang="zh-TW" altLang="zh-TW" sz="2400" dirty="0"/>
              <a:t>宇宙生態之間，猶如五行</a:t>
            </a:r>
            <a:r>
              <a:rPr lang="zh-TW" altLang="zh-TW" sz="2400" dirty="0" smtClean="0"/>
              <a:t>運轉</a:t>
            </a:r>
            <a:endParaRPr lang="en-US" altLang="zh-TW" sz="2400" dirty="0" smtClean="0"/>
          </a:p>
          <a:p>
            <a:r>
              <a:rPr lang="zh-TW" altLang="zh-TW" sz="2400" dirty="0" smtClean="0"/>
              <a:t>，</a:t>
            </a:r>
            <a:r>
              <a:rPr lang="zh-TW" altLang="zh-TW" sz="2400" dirty="0"/>
              <a:t>都要相互尊重，取得生態的平衡</a:t>
            </a:r>
            <a:r>
              <a:rPr lang="zh-TW" altLang="zh-TW" sz="2400" dirty="0" smtClean="0"/>
              <a:t>。</a:t>
            </a:r>
            <a:endParaRPr lang="en-US" altLang="zh-TW" sz="2400" dirty="0" smtClean="0"/>
          </a:p>
          <a:p>
            <a:endParaRPr lang="en-US" altLang="zh-TW" sz="2400" dirty="0" smtClean="0"/>
          </a:p>
          <a:p>
            <a:r>
              <a:rPr lang="zh-TW" altLang="en-US" sz="2400" dirty="0"/>
              <a:t>本作品以大肚調配土做陶板</a:t>
            </a:r>
            <a:r>
              <a:rPr lang="zh-TW" altLang="en-US" sz="2400" dirty="0" smtClean="0"/>
              <a:t>成型</a:t>
            </a:r>
            <a:r>
              <a:rPr lang="zh-TW" altLang="en-US" sz="2400" dirty="0">
                <a:latin typeface="標楷體"/>
                <a:ea typeface="標楷體"/>
              </a:rPr>
              <a:t>，</a:t>
            </a:r>
            <a:endParaRPr lang="en-US" altLang="zh-TW" sz="2400" dirty="0" smtClean="0">
              <a:latin typeface="標楷體"/>
              <a:ea typeface="標楷體"/>
            </a:endParaRPr>
          </a:p>
          <a:p>
            <a:r>
              <a:rPr lang="zh-TW" altLang="en-US" sz="2400" dirty="0" smtClean="0">
                <a:latin typeface="+mn-ea"/>
              </a:rPr>
              <a:t> 柴燒燒製完成</a:t>
            </a:r>
            <a:r>
              <a:rPr lang="zh-TW" altLang="en-US" sz="2400" dirty="0" smtClean="0">
                <a:latin typeface="標楷體"/>
                <a:ea typeface="標楷體"/>
              </a:rPr>
              <a:t>。</a:t>
            </a:r>
            <a:endParaRPr lang="zh-TW" altLang="zh-TW" sz="2400" dirty="0">
              <a:latin typeface="+mn-ea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08720"/>
            <a:ext cx="3600400" cy="5702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F1713F-9BE5-4AA0-9641-DCC384C2362A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915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23528" y="180509"/>
            <a:ext cx="48965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C00000"/>
                </a:solidFill>
                <a:latin typeface="+mn-ea"/>
              </a:rPr>
              <a:t>作品名稱</a:t>
            </a:r>
            <a:r>
              <a:rPr lang="en-US" altLang="zh-TW" sz="2800" dirty="0">
                <a:solidFill>
                  <a:srgbClr val="C00000"/>
                </a:solidFill>
                <a:latin typeface="+mn-ea"/>
              </a:rPr>
              <a:t>:</a:t>
            </a:r>
            <a:r>
              <a:rPr lang="zh-TW" altLang="zh-TW" sz="2800" dirty="0">
                <a:solidFill>
                  <a:srgbClr val="C00000"/>
                </a:solidFill>
              </a:rPr>
              <a:t>五行茶倉</a:t>
            </a:r>
          </a:p>
          <a:p>
            <a:endParaRPr lang="zh-TW" alt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078" y="1340768"/>
            <a:ext cx="3141081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298840" y="836712"/>
            <a:ext cx="816159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800" dirty="0"/>
              <a:t>創作理念：大肚山以往以提供窯業薪柴的相思樹為主要林木，回憶小時後也要</a:t>
            </a:r>
            <a:r>
              <a:rPr lang="zh-TW" altLang="zh-TW" sz="2800" dirty="0" smtClean="0"/>
              <a:t>上山</a:t>
            </a:r>
            <a:endParaRPr lang="en-US" altLang="zh-TW" sz="2800" dirty="0" smtClean="0"/>
          </a:p>
          <a:p>
            <a:r>
              <a:rPr lang="zh-TW" altLang="zh-TW" sz="2800" dirty="0" smtClean="0"/>
              <a:t>砍柴</a:t>
            </a:r>
            <a:r>
              <a:rPr lang="zh-TW" altLang="zh-TW" sz="2800" dirty="0"/>
              <a:t>回家共炊事薪料，紮成一</a:t>
            </a:r>
            <a:r>
              <a:rPr lang="zh-TW" altLang="zh-TW" sz="2800" dirty="0" smtClean="0"/>
              <a:t>綑</a:t>
            </a:r>
            <a:endParaRPr lang="en-US" altLang="zh-TW" sz="2800" dirty="0" smtClean="0"/>
          </a:p>
          <a:p>
            <a:r>
              <a:rPr lang="zh-TW" altLang="zh-TW" sz="2800" dirty="0" smtClean="0"/>
              <a:t>一</a:t>
            </a:r>
            <a:r>
              <a:rPr lang="zh-TW" altLang="zh-TW" sz="2800" dirty="0"/>
              <a:t>綑方便挑運下山，一瓢食一</a:t>
            </a:r>
            <a:r>
              <a:rPr lang="zh-TW" altLang="zh-TW" sz="2800" dirty="0" smtClean="0"/>
              <a:t>瓢</a:t>
            </a:r>
            <a:endParaRPr lang="en-US" altLang="zh-TW" sz="2800" dirty="0" smtClean="0"/>
          </a:p>
          <a:p>
            <a:r>
              <a:rPr lang="zh-TW" altLang="zh-TW" sz="2800" dirty="0" smtClean="0"/>
              <a:t>飲</a:t>
            </a:r>
            <a:r>
              <a:rPr lang="zh-TW" altLang="zh-TW" sz="2800" dirty="0"/>
              <a:t>當思來處不易，在大自然</a:t>
            </a:r>
            <a:r>
              <a:rPr lang="zh-TW" altLang="zh-TW" sz="2800" dirty="0" smtClean="0"/>
              <a:t>生態</a:t>
            </a:r>
            <a:endParaRPr lang="en-US" altLang="zh-TW" sz="2800" dirty="0" smtClean="0"/>
          </a:p>
          <a:p>
            <a:r>
              <a:rPr lang="zh-TW" altLang="zh-TW" sz="2800" dirty="0" smtClean="0"/>
              <a:t>鏈</a:t>
            </a:r>
            <a:r>
              <a:rPr lang="zh-TW" altLang="zh-TW" sz="2800" dirty="0"/>
              <a:t>中有其法則，人類以「人定</a:t>
            </a:r>
            <a:r>
              <a:rPr lang="zh-TW" altLang="zh-TW" sz="2800" dirty="0" smtClean="0"/>
              <a:t>勝</a:t>
            </a:r>
            <a:endParaRPr lang="en-US" altLang="zh-TW" sz="2800" dirty="0" smtClean="0"/>
          </a:p>
          <a:p>
            <a:r>
              <a:rPr lang="zh-TW" altLang="zh-TW" sz="2800" dirty="0" smtClean="0"/>
              <a:t>天</a:t>
            </a:r>
            <a:r>
              <a:rPr lang="zh-TW" altLang="zh-TW" sz="2800" dirty="0"/>
              <a:t>」的方式，大肆破壞大自然</a:t>
            </a:r>
            <a:r>
              <a:rPr lang="zh-TW" altLang="zh-TW" sz="2800" dirty="0" smtClean="0"/>
              <a:t>的</a:t>
            </a:r>
            <a:endParaRPr lang="en-US" altLang="zh-TW" sz="2800" dirty="0" smtClean="0"/>
          </a:p>
          <a:p>
            <a:r>
              <a:rPr lang="zh-TW" altLang="zh-TW" sz="2800" dirty="0" smtClean="0"/>
              <a:t>平衡</a:t>
            </a:r>
            <a:r>
              <a:rPr lang="zh-TW" altLang="zh-TW" sz="2800" dirty="0"/>
              <a:t>，大自然</a:t>
            </a:r>
            <a:r>
              <a:rPr lang="zh-TW" altLang="zh-TW" sz="2800" dirty="0" smtClean="0"/>
              <a:t>將</a:t>
            </a:r>
            <a:r>
              <a:rPr lang="zh-TW" altLang="en-US" sz="2800" dirty="0" smtClean="0"/>
              <a:t>必</a:t>
            </a:r>
            <a:r>
              <a:rPr lang="zh-TW" altLang="zh-TW" sz="2800" dirty="0" smtClean="0"/>
              <a:t>反撲</a:t>
            </a:r>
            <a:r>
              <a:rPr lang="zh-TW" altLang="zh-TW" sz="2800" dirty="0"/>
              <a:t>；猶如</a:t>
            </a:r>
            <a:r>
              <a:rPr lang="zh-TW" altLang="zh-TW" sz="2800" dirty="0" smtClean="0"/>
              <a:t>當</a:t>
            </a:r>
            <a:endParaRPr lang="en-US" altLang="zh-TW" sz="2800" dirty="0" smtClean="0"/>
          </a:p>
          <a:p>
            <a:r>
              <a:rPr lang="zh-TW" altLang="zh-TW" sz="2800" dirty="0" smtClean="0"/>
              <a:t>今</a:t>
            </a:r>
            <a:r>
              <a:rPr lang="zh-TW" altLang="zh-TW" sz="2800" dirty="0"/>
              <a:t>，聖嬰現象、溫室效應導致</a:t>
            </a:r>
            <a:r>
              <a:rPr lang="zh-TW" altLang="zh-TW" sz="2800" dirty="0" smtClean="0"/>
              <a:t>氣</a:t>
            </a:r>
            <a:endParaRPr lang="en-US" altLang="zh-TW" sz="2800" dirty="0" smtClean="0"/>
          </a:p>
          <a:p>
            <a:r>
              <a:rPr lang="zh-TW" altLang="zh-TW" sz="2800" dirty="0" smtClean="0"/>
              <a:t>候</a:t>
            </a:r>
            <a:r>
              <a:rPr lang="zh-TW" altLang="zh-TW" sz="2800" dirty="0"/>
              <a:t>異常••等。因此，生態間要</a:t>
            </a:r>
            <a:r>
              <a:rPr lang="zh-TW" altLang="zh-TW" sz="2800" dirty="0" smtClean="0"/>
              <a:t>學</a:t>
            </a:r>
            <a:endParaRPr lang="en-US" altLang="zh-TW" sz="2800" dirty="0" smtClean="0"/>
          </a:p>
          <a:p>
            <a:r>
              <a:rPr lang="zh-TW" altLang="zh-TW" sz="2800" dirty="0" smtClean="0"/>
              <a:t>習</a:t>
            </a:r>
            <a:r>
              <a:rPr lang="zh-TW" altLang="zh-TW" sz="2800" dirty="0"/>
              <a:t>相互尊重與共存共榮，互利</a:t>
            </a:r>
            <a:r>
              <a:rPr lang="zh-TW" altLang="zh-TW" sz="2800" dirty="0" smtClean="0"/>
              <a:t>生</a:t>
            </a:r>
            <a:endParaRPr lang="en-US" altLang="zh-TW" sz="2800" dirty="0" smtClean="0"/>
          </a:p>
          <a:p>
            <a:r>
              <a:rPr lang="zh-TW" altLang="zh-TW" sz="2800" dirty="0" smtClean="0"/>
              <a:t>存</a:t>
            </a:r>
            <a:r>
              <a:rPr lang="zh-TW" altLang="zh-TW" sz="2800" dirty="0"/>
              <a:t>，我們人與人之間不是也</a:t>
            </a:r>
            <a:r>
              <a:rPr lang="zh-TW" altLang="zh-TW" sz="2800" dirty="0" smtClean="0"/>
              <a:t>如此</a:t>
            </a:r>
            <a:endParaRPr lang="en-US" altLang="zh-TW" sz="2800" dirty="0" smtClean="0"/>
          </a:p>
          <a:p>
            <a:r>
              <a:rPr lang="zh-TW" altLang="zh-TW" sz="2800" dirty="0" smtClean="0"/>
              <a:t>嗎</a:t>
            </a:r>
            <a:r>
              <a:rPr lang="zh-TW" altLang="zh-TW" sz="2800" dirty="0"/>
              <a:t>？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F1713F-9BE5-4AA0-9641-DCC384C2362A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424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23528" y="332656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C00000"/>
                </a:solidFill>
                <a:latin typeface="+mn-ea"/>
              </a:rPr>
              <a:t>作品名稱</a:t>
            </a:r>
            <a:r>
              <a:rPr lang="en-US" altLang="zh-TW" sz="2800" dirty="0" smtClean="0">
                <a:solidFill>
                  <a:srgbClr val="C00000"/>
                </a:solidFill>
                <a:latin typeface="+mn-ea"/>
              </a:rPr>
              <a:t>:</a:t>
            </a:r>
            <a:r>
              <a:rPr lang="zh-TW" altLang="zh-TW" sz="2800" dirty="0">
                <a:solidFill>
                  <a:srgbClr val="C00000"/>
                </a:solidFill>
              </a:rPr>
              <a:t>大肚山路思義教堂</a:t>
            </a:r>
          </a:p>
          <a:p>
            <a:endParaRPr lang="zh-TW" altLang="en-US" sz="28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258185"/>
            <a:ext cx="2993553" cy="5300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23528" y="1124744"/>
            <a:ext cx="518457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800" dirty="0">
                <a:latin typeface="+mn-ea"/>
              </a:rPr>
              <a:t>創作發想：位於大肚山上的東海大學內的路思義教堂，於</a:t>
            </a:r>
            <a:r>
              <a:rPr lang="en-US" altLang="zh-TW" sz="2800" dirty="0">
                <a:latin typeface="+mn-ea"/>
              </a:rPr>
              <a:t>1963</a:t>
            </a:r>
            <a:r>
              <a:rPr lang="zh-TW" altLang="zh-TW" sz="2800" dirty="0">
                <a:latin typeface="+mn-ea"/>
              </a:rPr>
              <a:t>年</a:t>
            </a:r>
            <a:r>
              <a:rPr lang="en-US" altLang="zh-TW" sz="2800" dirty="0">
                <a:latin typeface="+mn-ea"/>
              </a:rPr>
              <a:t>11</a:t>
            </a:r>
            <a:r>
              <a:rPr lang="zh-TW" altLang="zh-TW" sz="2800" dirty="0">
                <a:latin typeface="+mn-ea"/>
              </a:rPr>
              <a:t>月</a:t>
            </a:r>
            <a:r>
              <a:rPr lang="en-US" altLang="zh-TW" sz="2800" dirty="0">
                <a:latin typeface="+mn-ea"/>
              </a:rPr>
              <a:t>2</a:t>
            </a:r>
            <a:r>
              <a:rPr lang="zh-TW" altLang="zh-TW" sz="2800" dirty="0">
                <a:latin typeface="+mn-ea"/>
              </a:rPr>
              <a:t>日落成，被前東海建築系系主任漢寶德評論為台灣島上最著名，也是最有歷史價值的建築。是現代主義時代中華新建築的代表。創作元素用大肚山紅土以陶板成形塑造教堂，外層以大肚山紅土及透明釉等比塗刷修飾粗糙面，教堂內部填入在地相思木炭，以氧化</a:t>
            </a:r>
            <a:r>
              <a:rPr lang="en-US" altLang="zh-TW" sz="2800" dirty="0">
                <a:latin typeface="+mn-ea"/>
              </a:rPr>
              <a:t>1240</a:t>
            </a:r>
            <a:r>
              <a:rPr lang="zh-TW" altLang="zh-TW" sz="2800" dirty="0">
                <a:latin typeface="+mn-ea"/>
              </a:rPr>
              <a:t>℃燒成，形成外氧化內還原燒成狀態，連結大肚紅土與在地情誼。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F1713F-9BE5-4AA0-9641-DCC384C2362A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348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07504" y="116632"/>
            <a:ext cx="878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800" dirty="0" smtClean="0"/>
              <a:t>END</a:t>
            </a:r>
            <a:endParaRPr lang="zh-TW" altLang="en-US" sz="88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107504" y="4653136"/>
            <a:ext cx="86409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8800" smtClean="0"/>
              <a:t>感謝聆聽</a:t>
            </a:r>
            <a:endParaRPr lang="zh-TW" altLang="en-US" sz="88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8496944" cy="2741848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F1713F-9BE5-4AA0-9641-DCC384C2362A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362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8552" y="830317"/>
            <a:ext cx="87129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 smtClean="0">
                <a:latin typeface="+mn-ea"/>
              </a:rPr>
              <a:t>阮兜踮大肚，大肚囝啊 大肚囝啊，阮是快樂的大肚囝啊，大肚囝啊無大肚，大肚是阮兜，阮兜踮大肚，大肚是一個好所在，大肚溪水，流向黃昏太陽， 太陽圓圓親像 卵仁，流向台灣海峽，台中港就佇遐，流向暗瞑的星光，星光閃閃對阮笑文文</a:t>
            </a:r>
            <a:r>
              <a:rPr lang="zh-TW" altLang="en-US" sz="2400" dirty="0" smtClean="0">
                <a:latin typeface="新細明體"/>
                <a:ea typeface="新細明體"/>
              </a:rPr>
              <a:t>。</a:t>
            </a:r>
            <a:endParaRPr lang="en-US" altLang="zh-TW" sz="2400" dirty="0" smtClean="0">
              <a:latin typeface="+mn-ea"/>
            </a:endParaRPr>
          </a:p>
          <a:p>
            <a:endParaRPr lang="zh-TW" altLang="en-US" sz="2400" dirty="0" smtClean="0">
              <a:latin typeface="+mn-ea"/>
            </a:endParaRPr>
          </a:p>
          <a:p>
            <a:r>
              <a:rPr lang="zh-TW" altLang="en-US" sz="2400" dirty="0" smtClean="0">
                <a:latin typeface="+mn-ea"/>
              </a:rPr>
              <a:t>大肚古名大肚</a:t>
            </a:r>
            <a:r>
              <a:rPr lang="zh-TW" altLang="en-US" sz="2400" dirty="0">
                <a:latin typeface="+mn-ea"/>
              </a:rPr>
              <a:t>社</a:t>
            </a:r>
            <a:r>
              <a:rPr lang="zh-TW" altLang="en-US" sz="2400" dirty="0" smtClean="0">
                <a:latin typeface="+mn-ea"/>
              </a:rPr>
              <a:t>，大肚故事真正濟， 大肚</a:t>
            </a:r>
            <a:r>
              <a:rPr lang="zh-TW" altLang="en-US" sz="2400" b="1" dirty="0" smtClean="0">
                <a:solidFill>
                  <a:srgbClr val="C00000"/>
                </a:solidFill>
                <a:latin typeface="+mn-ea"/>
              </a:rPr>
              <a:t>馬祖會曉飛</a:t>
            </a:r>
            <a:r>
              <a:rPr lang="zh-TW" altLang="en-US" sz="2400" dirty="0" smtClean="0">
                <a:latin typeface="+mn-ea"/>
              </a:rPr>
              <a:t>，</a:t>
            </a:r>
            <a:r>
              <a:rPr lang="zh-TW" altLang="en-US" sz="2400" b="1" dirty="0" smtClean="0">
                <a:solidFill>
                  <a:srgbClr val="C00000"/>
                </a:solidFill>
                <a:latin typeface="+mn-ea"/>
              </a:rPr>
              <a:t>大肚帆船到唐山</a:t>
            </a:r>
            <a:r>
              <a:rPr lang="zh-TW" altLang="en-US" sz="2400" dirty="0" smtClean="0">
                <a:latin typeface="+mn-ea"/>
              </a:rPr>
              <a:t>， </a:t>
            </a:r>
            <a:r>
              <a:rPr lang="zh-TW" altLang="en-US" sz="2400" b="1" dirty="0" smtClean="0">
                <a:solidFill>
                  <a:srgbClr val="C00000"/>
                </a:solidFill>
                <a:latin typeface="+mn-ea"/>
              </a:rPr>
              <a:t>磺溪書院教讀冊</a:t>
            </a:r>
            <a:r>
              <a:rPr lang="zh-TW" altLang="en-US" sz="2400" dirty="0" smtClean="0">
                <a:latin typeface="+mn-ea"/>
              </a:rPr>
              <a:t>，追分車站用柴做， 座火車遊台灣，大度囝啊尚消遙，</a:t>
            </a:r>
            <a:r>
              <a:rPr lang="zh-TW" altLang="en-US" sz="2400" b="1" dirty="0" smtClean="0">
                <a:solidFill>
                  <a:srgbClr val="C00000"/>
                </a:solidFill>
                <a:latin typeface="+mn-ea"/>
              </a:rPr>
              <a:t>下課</a:t>
            </a:r>
            <a:r>
              <a:rPr lang="zh-TW" altLang="en-US" sz="2400" dirty="0" smtClean="0">
                <a:latin typeface="+mn-ea"/>
              </a:rPr>
              <a:t>時陣</a:t>
            </a:r>
            <a:r>
              <a:rPr lang="zh-TW" altLang="en-US" sz="2400" b="1" dirty="0" smtClean="0">
                <a:solidFill>
                  <a:srgbClr val="C00000"/>
                </a:solidFill>
                <a:latin typeface="+mn-ea"/>
              </a:rPr>
              <a:t>走山坪</a:t>
            </a:r>
            <a:r>
              <a:rPr lang="zh-TW" altLang="en-US" sz="2400" b="1" dirty="0" smtClean="0">
                <a:latin typeface="+mn-ea"/>
              </a:rPr>
              <a:t>，</a:t>
            </a:r>
            <a:r>
              <a:rPr lang="zh-TW" altLang="en-US" sz="2400" b="1" dirty="0" smtClean="0">
                <a:solidFill>
                  <a:srgbClr val="C00000"/>
                </a:solidFill>
                <a:latin typeface="+mn-ea"/>
              </a:rPr>
              <a:t>腳踏車</a:t>
            </a:r>
            <a:r>
              <a:rPr lang="zh-TW" altLang="en-US" sz="2400" b="1" dirty="0" smtClean="0">
                <a:latin typeface="+mn-ea"/>
              </a:rPr>
              <a:t>，</a:t>
            </a:r>
            <a:r>
              <a:rPr lang="zh-TW" altLang="en-US" sz="2400" b="1" dirty="0" smtClean="0">
                <a:solidFill>
                  <a:srgbClr val="C00000"/>
                </a:solidFill>
                <a:latin typeface="+mn-ea"/>
              </a:rPr>
              <a:t>打籃球</a:t>
            </a:r>
            <a:r>
              <a:rPr lang="zh-TW" altLang="en-US" sz="2400" b="1" dirty="0" smtClean="0">
                <a:latin typeface="+mn-ea"/>
              </a:rPr>
              <a:t>，</a:t>
            </a:r>
            <a:r>
              <a:rPr lang="zh-TW" altLang="en-US" sz="2400" b="1" dirty="0" smtClean="0">
                <a:solidFill>
                  <a:srgbClr val="C00000"/>
                </a:solidFill>
                <a:latin typeface="+mn-ea"/>
              </a:rPr>
              <a:t>覓相找</a:t>
            </a:r>
            <a:r>
              <a:rPr lang="zh-TW" altLang="en-US" sz="2400" b="1" dirty="0" smtClean="0">
                <a:latin typeface="+mn-ea"/>
              </a:rPr>
              <a:t>，</a:t>
            </a:r>
            <a:r>
              <a:rPr lang="zh-TW" altLang="en-US" sz="2400" b="1" dirty="0" smtClean="0">
                <a:solidFill>
                  <a:srgbClr val="C00000"/>
                </a:solidFill>
                <a:latin typeface="+mn-ea"/>
              </a:rPr>
              <a:t>放風吹</a:t>
            </a:r>
            <a:r>
              <a:rPr lang="zh-TW" altLang="en-US" sz="2400" b="1" dirty="0" smtClean="0">
                <a:latin typeface="+mn-ea"/>
              </a:rPr>
              <a:t>，</a:t>
            </a:r>
            <a:r>
              <a:rPr lang="zh-TW" altLang="en-US" sz="2400" b="1" dirty="0" smtClean="0">
                <a:solidFill>
                  <a:srgbClr val="C00000"/>
                </a:solidFill>
                <a:latin typeface="+mn-ea"/>
              </a:rPr>
              <a:t>油菜花</a:t>
            </a:r>
            <a:r>
              <a:rPr lang="zh-TW" altLang="en-US" sz="2400" b="1" dirty="0" smtClean="0">
                <a:latin typeface="+mn-ea"/>
              </a:rPr>
              <a:t>，</a:t>
            </a:r>
            <a:r>
              <a:rPr lang="zh-TW" altLang="en-US" sz="2400" b="1" dirty="0" smtClean="0">
                <a:solidFill>
                  <a:srgbClr val="C00000"/>
                </a:solidFill>
                <a:latin typeface="+mn-ea"/>
              </a:rPr>
              <a:t>硿土窯， 打甘樂</a:t>
            </a:r>
            <a:r>
              <a:rPr lang="zh-TW" altLang="en-US" sz="2400" b="1" dirty="0" smtClean="0">
                <a:latin typeface="+mn-ea"/>
              </a:rPr>
              <a:t>，</a:t>
            </a:r>
            <a:r>
              <a:rPr lang="zh-TW" altLang="en-US" sz="2400" b="1" dirty="0" smtClean="0">
                <a:solidFill>
                  <a:srgbClr val="C00000"/>
                </a:solidFill>
                <a:latin typeface="+mn-ea"/>
              </a:rPr>
              <a:t>粨樹頭</a:t>
            </a:r>
            <a:r>
              <a:rPr lang="zh-TW" altLang="en-US" sz="2400" b="1" dirty="0" smtClean="0">
                <a:latin typeface="+mn-ea"/>
              </a:rPr>
              <a:t>，</a:t>
            </a:r>
            <a:r>
              <a:rPr lang="zh-TW" altLang="en-US" sz="2400" b="1" dirty="0" smtClean="0">
                <a:solidFill>
                  <a:srgbClr val="C00000"/>
                </a:solidFill>
                <a:latin typeface="+mn-ea"/>
              </a:rPr>
              <a:t>藏水沫</a:t>
            </a:r>
            <a:r>
              <a:rPr lang="zh-TW" altLang="en-US" sz="2400" b="1" dirty="0" smtClean="0">
                <a:latin typeface="+mn-ea"/>
              </a:rPr>
              <a:t>， </a:t>
            </a:r>
            <a:r>
              <a:rPr lang="zh-TW" altLang="en-US" sz="2400" b="1" dirty="0" smtClean="0">
                <a:solidFill>
                  <a:srgbClr val="C00000"/>
                </a:solidFill>
                <a:latin typeface="+mn-ea"/>
              </a:rPr>
              <a:t>灌肚猴</a:t>
            </a:r>
            <a:r>
              <a:rPr lang="zh-TW" altLang="en-US" sz="2400" b="1" dirty="0" smtClean="0">
                <a:latin typeface="+mn-ea"/>
              </a:rPr>
              <a:t>，</a:t>
            </a:r>
            <a:r>
              <a:rPr lang="zh-TW" altLang="en-US" sz="2400" b="1" dirty="0" smtClean="0">
                <a:solidFill>
                  <a:srgbClr val="C00000"/>
                </a:solidFill>
                <a:latin typeface="+mn-ea"/>
              </a:rPr>
              <a:t>跳草索</a:t>
            </a:r>
            <a:r>
              <a:rPr lang="zh-TW" altLang="en-US" sz="2400" b="1" dirty="0" smtClean="0">
                <a:latin typeface="+mn-ea"/>
              </a:rPr>
              <a:t>，</a:t>
            </a:r>
            <a:r>
              <a:rPr lang="zh-TW" altLang="en-US" sz="2400" b="1" dirty="0" smtClean="0">
                <a:solidFill>
                  <a:srgbClr val="C00000"/>
                </a:solidFill>
                <a:latin typeface="+mn-ea"/>
              </a:rPr>
              <a:t>搩水漂</a:t>
            </a:r>
            <a:r>
              <a:rPr lang="zh-TW" altLang="en-US" sz="2400" b="1" dirty="0" smtClean="0">
                <a:latin typeface="+mn-ea"/>
              </a:rPr>
              <a:t>，</a:t>
            </a:r>
            <a:r>
              <a:rPr lang="zh-TW" altLang="en-US" sz="2400" b="1" dirty="0" smtClean="0">
                <a:solidFill>
                  <a:srgbClr val="C00000"/>
                </a:solidFill>
                <a:latin typeface="+mn-ea"/>
              </a:rPr>
              <a:t>煽尪仔標</a:t>
            </a:r>
            <a:r>
              <a:rPr lang="zh-TW" altLang="en-US" sz="2400" b="1" dirty="0" smtClean="0">
                <a:latin typeface="+mn-ea"/>
              </a:rPr>
              <a:t>，</a:t>
            </a:r>
            <a:r>
              <a:rPr lang="zh-TW" altLang="en-US" sz="2400" b="1" dirty="0" smtClean="0">
                <a:solidFill>
                  <a:srgbClr val="C00000"/>
                </a:solidFill>
                <a:latin typeface="+mn-ea"/>
              </a:rPr>
              <a:t>掠鰗鰡</a:t>
            </a:r>
            <a:r>
              <a:rPr lang="zh-TW" altLang="en-US" sz="2400" b="1" dirty="0" smtClean="0">
                <a:latin typeface="+mn-ea"/>
              </a:rPr>
              <a:t>，放</a:t>
            </a:r>
            <a:r>
              <a:rPr lang="zh-TW" altLang="en-US" sz="2400" dirty="0" smtClean="0">
                <a:latin typeface="+mn-ea"/>
              </a:rPr>
              <a:t>煙火笑聲實在真古錐；</a:t>
            </a:r>
          </a:p>
          <a:p>
            <a:r>
              <a:rPr lang="zh-TW" altLang="en-US" sz="2400" dirty="0" smtClean="0">
                <a:latin typeface="+mn-ea"/>
              </a:rPr>
              <a:t>大肚是一個好所在，大肚溪口鳥隻濟，鳥聲啾啾唸歌詩，大肚西瓜滿溪邊，大肚山頂種相思，風來四界挽花枝，黃花細細尚趣味，相思仔花惦惦開，大肚的風微微吹，有閑擱來大肚坐，迄逃開講兼泡茶。</a:t>
            </a:r>
            <a:endParaRPr lang="zh-TW" altLang="en-US" sz="2400" dirty="0">
              <a:latin typeface="+mn-ea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23528" y="116632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/>
              <a:t>在地之美</a:t>
            </a:r>
            <a:endParaRPr lang="zh-TW" altLang="en-US" sz="36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F1713F-9BE5-4AA0-9641-DCC384C2362A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949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8640960" cy="60932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字方塊 4"/>
          <p:cNvSpPr txBox="1"/>
          <p:nvPr/>
        </p:nvSpPr>
        <p:spPr>
          <a:xfrm>
            <a:off x="189266" y="188640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一</a:t>
            </a:r>
            <a:r>
              <a:rPr lang="zh-TW" altLang="en-US" sz="2800" dirty="0" smtClean="0">
                <a:latin typeface="新細明體"/>
                <a:ea typeface="新細明體"/>
              </a:rPr>
              <a:t>、</a:t>
            </a:r>
            <a:r>
              <a:rPr lang="zh-TW" altLang="en-US" sz="2800" dirty="0" smtClean="0"/>
              <a:t>地理範圍</a:t>
            </a:r>
            <a:endParaRPr lang="zh-TW" altLang="en-US" sz="28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F1713F-9BE5-4AA0-9641-DCC384C2362A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963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8208912" cy="532859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字方塊 5"/>
          <p:cNvSpPr txBox="1"/>
          <p:nvPr/>
        </p:nvSpPr>
        <p:spPr>
          <a:xfrm>
            <a:off x="323528" y="254268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地理範圍</a:t>
            </a:r>
            <a:endParaRPr lang="zh-TW" altLang="en-US" sz="28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F1713F-9BE5-4AA0-9641-DCC384C2362A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733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51520" y="332656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+mn-ea"/>
              </a:rPr>
              <a:t>二</a:t>
            </a:r>
            <a:r>
              <a:rPr lang="en-US" altLang="zh-TW" sz="2800" b="1" dirty="0" smtClean="0">
                <a:latin typeface="+mn-ea"/>
              </a:rPr>
              <a:t>、</a:t>
            </a:r>
            <a:r>
              <a:rPr lang="zh-TW" altLang="en-US" sz="2800" b="1" dirty="0" smtClean="0">
                <a:latin typeface="+mn-ea"/>
              </a:rPr>
              <a:t>大肚山紅土運用的限制與困難</a:t>
            </a:r>
            <a:endParaRPr lang="zh-TW" altLang="en-US" sz="2800" b="1" dirty="0">
              <a:latin typeface="+mn-ea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23528" y="980728"/>
            <a:ext cx="813690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latin typeface="+mn-ea"/>
              </a:rPr>
              <a:t>1.</a:t>
            </a:r>
            <a:r>
              <a:rPr lang="zh-TW" altLang="en-US" sz="2400" dirty="0" smtClean="0">
                <a:latin typeface="+mn-ea"/>
              </a:rPr>
              <a:t>大肚山紅土原料素材，審慎選擇地勢陡峭無種植農作物及</a:t>
            </a:r>
            <a:endParaRPr lang="en-US" altLang="zh-TW" sz="2400" dirty="0" smtClean="0">
              <a:latin typeface="+mn-ea"/>
            </a:endParaRPr>
          </a:p>
          <a:p>
            <a:r>
              <a:rPr lang="zh-TW" altLang="en-US" sz="2400" dirty="0">
                <a:latin typeface="+mn-ea"/>
              </a:rPr>
              <a:t> </a:t>
            </a:r>
            <a:r>
              <a:rPr lang="zh-TW" altLang="en-US" sz="2400" dirty="0" smtClean="0">
                <a:latin typeface="+mn-ea"/>
              </a:rPr>
              <a:t>  車輛無法到達，有坍塌斷岩處，地表二十公尺以下土壤為</a:t>
            </a:r>
            <a:endParaRPr lang="en-US" altLang="zh-TW" sz="2400" dirty="0" smtClean="0">
              <a:latin typeface="+mn-ea"/>
            </a:endParaRPr>
          </a:p>
          <a:p>
            <a:r>
              <a:rPr lang="zh-TW" altLang="en-US" sz="2400" dirty="0">
                <a:latin typeface="+mn-ea"/>
              </a:rPr>
              <a:t> </a:t>
            </a:r>
            <a:r>
              <a:rPr lang="zh-TW" altLang="en-US" sz="2400" dirty="0" smtClean="0">
                <a:latin typeface="+mn-ea"/>
              </a:rPr>
              <a:t>  採集地點，以確保安全無污染。採土作業不易</a:t>
            </a:r>
            <a:r>
              <a:rPr lang="zh-TW" altLang="en-US" sz="2400" dirty="0" smtClean="0">
                <a:latin typeface="新細明體"/>
                <a:ea typeface="新細明體"/>
              </a:rPr>
              <a:t>、量少。</a:t>
            </a:r>
            <a:endParaRPr lang="en-US" altLang="zh-TW" sz="2400" dirty="0" smtClean="0">
              <a:latin typeface="新細明體"/>
              <a:ea typeface="新細明體"/>
            </a:endParaRPr>
          </a:p>
          <a:p>
            <a:endParaRPr lang="en-US" altLang="zh-TW" sz="2400" dirty="0" smtClean="0">
              <a:latin typeface="新細明體"/>
              <a:ea typeface="新細明體"/>
            </a:endParaRPr>
          </a:p>
          <a:p>
            <a:r>
              <a:rPr lang="en-US" altLang="zh-TW" sz="2400" dirty="0" smtClean="0">
                <a:latin typeface="新細明體"/>
                <a:ea typeface="新細明體"/>
              </a:rPr>
              <a:t>2.</a:t>
            </a:r>
            <a:r>
              <a:rPr lang="zh-TW" altLang="en-US" sz="2400" dirty="0" smtClean="0">
                <a:latin typeface="新細明體"/>
              </a:rPr>
              <a:t>大肚山紅土礫質成份高，塑性低、延展性、黏性差，易龜</a:t>
            </a:r>
            <a:endParaRPr lang="en-US" altLang="zh-TW" sz="2400" dirty="0" smtClean="0">
              <a:latin typeface="新細明體"/>
            </a:endParaRPr>
          </a:p>
          <a:p>
            <a:r>
              <a:rPr lang="zh-TW" altLang="en-US" sz="2400" dirty="0">
                <a:latin typeface="新細明體"/>
              </a:rPr>
              <a:t> </a:t>
            </a:r>
            <a:r>
              <a:rPr lang="zh-TW" altLang="en-US" sz="2400" dirty="0" smtClean="0">
                <a:latin typeface="新細明體"/>
              </a:rPr>
              <a:t>  裂,製程掌握難度高</a:t>
            </a:r>
            <a:r>
              <a:rPr lang="zh-TW" altLang="en-US" sz="2400" dirty="0" smtClean="0">
                <a:latin typeface="標楷體"/>
                <a:ea typeface="標楷體"/>
              </a:rPr>
              <a:t>。</a:t>
            </a:r>
            <a:endParaRPr lang="en-US" altLang="zh-TW" sz="2400" dirty="0" smtClean="0">
              <a:latin typeface="標楷體"/>
              <a:ea typeface="標楷體"/>
            </a:endParaRPr>
          </a:p>
          <a:p>
            <a:endParaRPr lang="en-US" altLang="zh-TW" sz="2400" dirty="0" smtClean="0">
              <a:latin typeface="標楷體"/>
              <a:ea typeface="標楷體"/>
            </a:endParaRPr>
          </a:p>
          <a:p>
            <a:r>
              <a:rPr lang="en-US" altLang="zh-TW" sz="2400" dirty="0" smtClean="0">
                <a:latin typeface="+mn-ea"/>
              </a:rPr>
              <a:t>3.</a:t>
            </a:r>
            <a:r>
              <a:rPr lang="zh-TW" altLang="en-US" sz="2400" dirty="0" smtClean="0">
                <a:latin typeface="+mn-ea"/>
              </a:rPr>
              <a:t>採集紅土樹葉</a:t>
            </a:r>
            <a:r>
              <a:rPr lang="zh-TW" altLang="en-US" sz="2400" dirty="0" smtClean="0">
                <a:latin typeface="新細明體"/>
                <a:ea typeface="新細明體"/>
              </a:rPr>
              <a:t>、石頭</a:t>
            </a:r>
            <a:r>
              <a:rPr lang="zh-TW" altLang="en-US" sz="2400" dirty="0" smtClean="0">
                <a:latin typeface="+mn-ea"/>
              </a:rPr>
              <a:t>雜質多</a:t>
            </a:r>
            <a:r>
              <a:rPr lang="zh-TW" altLang="en-US" sz="2400" dirty="0" smtClean="0">
                <a:latin typeface="新細明體"/>
                <a:ea typeface="新細明體"/>
              </a:rPr>
              <a:t>，</a:t>
            </a:r>
            <a:r>
              <a:rPr lang="zh-TW" altLang="en-US" sz="2400" dirty="0" smtClean="0">
                <a:latin typeface="+mn-ea"/>
              </a:rPr>
              <a:t>清潔、過篩去雜物費時</a:t>
            </a:r>
            <a:r>
              <a:rPr lang="zh-TW" altLang="en-US" sz="2400" dirty="0" smtClean="0">
                <a:latin typeface="新細明體"/>
                <a:ea typeface="新細明體"/>
              </a:rPr>
              <a:t>。</a:t>
            </a:r>
            <a:endParaRPr lang="en-US" altLang="zh-TW" sz="2400" dirty="0" smtClean="0">
              <a:latin typeface="新細明體"/>
              <a:ea typeface="新細明體"/>
            </a:endParaRPr>
          </a:p>
          <a:p>
            <a:endParaRPr lang="en-US" altLang="zh-TW" sz="2400" dirty="0" smtClean="0">
              <a:latin typeface="新細明體"/>
              <a:ea typeface="新細明體"/>
            </a:endParaRPr>
          </a:p>
          <a:p>
            <a:r>
              <a:rPr lang="en-US" altLang="zh-TW" sz="2400" dirty="0" smtClean="0">
                <a:latin typeface="新細明體"/>
                <a:ea typeface="新細明體"/>
              </a:rPr>
              <a:t>4.</a:t>
            </a:r>
            <a:r>
              <a:rPr lang="zh-TW" altLang="en-US" sz="2400" dirty="0" smtClean="0">
                <a:latin typeface="+mn-ea"/>
              </a:rPr>
              <a:t>用於化妝土及彩繪之紅土需</a:t>
            </a:r>
            <a:r>
              <a:rPr lang="en-US" altLang="zh-TW" sz="2400" dirty="0" smtClean="0">
                <a:latin typeface="+mn-ea"/>
              </a:rPr>
              <a:t>8-10</a:t>
            </a:r>
            <a:r>
              <a:rPr lang="zh-TW" altLang="en-US" sz="2400" dirty="0" smtClean="0">
                <a:latin typeface="+mn-ea"/>
              </a:rPr>
              <a:t>小時球磨及</a:t>
            </a:r>
            <a:r>
              <a:rPr lang="en-US" altLang="zh-TW" sz="2400" dirty="0" smtClean="0">
                <a:latin typeface="+mn-ea"/>
              </a:rPr>
              <a:t>100</a:t>
            </a:r>
            <a:r>
              <a:rPr lang="zh-TW" altLang="en-US" sz="2400" dirty="0" smtClean="0">
                <a:latin typeface="+mn-ea"/>
              </a:rPr>
              <a:t>目篩網過篩</a:t>
            </a:r>
            <a:endParaRPr lang="en-US" altLang="zh-TW" sz="2400" dirty="0" smtClean="0">
              <a:latin typeface="+mn-ea"/>
            </a:endParaRPr>
          </a:p>
          <a:p>
            <a:r>
              <a:rPr lang="zh-TW" altLang="en-US" sz="2400" dirty="0">
                <a:latin typeface="+mn-ea"/>
              </a:rPr>
              <a:t> </a:t>
            </a:r>
            <a:r>
              <a:rPr lang="zh-TW" altLang="en-US" sz="2400" dirty="0" smtClean="0">
                <a:latin typeface="+mn-ea"/>
              </a:rPr>
              <a:t> </a:t>
            </a:r>
            <a:r>
              <a:rPr lang="en-US" altLang="zh-TW" sz="2400" dirty="0" smtClean="0">
                <a:latin typeface="+mn-ea"/>
                <a:ea typeface="新細明體"/>
              </a:rPr>
              <a:t>，</a:t>
            </a:r>
            <a:r>
              <a:rPr lang="zh-TW" altLang="en-US" sz="2400" dirty="0" smtClean="0">
                <a:latin typeface="+mn-ea"/>
              </a:rPr>
              <a:t>費時費工</a:t>
            </a:r>
            <a:r>
              <a:rPr lang="en-US" altLang="zh-TW" sz="2400" dirty="0" smtClean="0">
                <a:latin typeface="+mn-ea"/>
                <a:ea typeface="標楷體"/>
              </a:rPr>
              <a:t>。</a:t>
            </a:r>
          </a:p>
          <a:p>
            <a:endParaRPr lang="en-US" altLang="zh-TW" sz="2400" dirty="0" smtClean="0">
              <a:latin typeface="+mn-ea"/>
              <a:ea typeface="標楷體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725689"/>
            <a:ext cx="4803775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F1713F-9BE5-4AA0-9641-DCC384C2362A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162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323528" y="457508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/>
              <a:t>二</a:t>
            </a:r>
            <a:r>
              <a:rPr lang="zh-TW" altLang="en-US" sz="2800" b="1" dirty="0" smtClean="0"/>
              <a:t>、</a:t>
            </a:r>
            <a:r>
              <a:rPr lang="zh-TW" altLang="en-US" sz="2800" b="1" dirty="0"/>
              <a:t>大肚山紅土運用的限制與困難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323528" y="1174100"/>
            <a:ext cx="82809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+mn-ea"/>
              </a:rPr>
              <a:t>5.</a:t>
            </a:r>
            <a:r>
              <a:rPr lang="zh-TW" altLang="en-US" sz="2400" dirty="0">
                <a:latin typeface="+mn-ea"/>
              </a:rPr>
              <a:t>大肚山紅土地區鐵的含量及有機、微量元素差異，可用於</a:t>
            </a:r>
          </a:p>
          <a:p>
            <a:r>
              <a:rPr lang="zh-TW" altLang="en-US" sz="2400" dirty="0">
                <a:latin typeface="+mn-ea"/>
              </a:rPr>
              <a:t>    彩繪的土層採集不易。</a:t>
            </a:r>
          </a:p>
          <a:p>
            <a:endParaRPr lang="en-US" altLang="zh-TW" sz="2400" dirty="0" smtClean="0">
              <a:latin typeface="+mn-ea"/>
            </a:endParaRPr>
          </a:p>
          <a:p>
            <a:r>
              <a:rPr lang="en-US" altLang="zh-TW" sz="2400" dirty="0" smtClean="0">
                <a:latin typeface="+mn-ea"/>
              </a:rPr>
              <a:t>6.</a:t>
            </a:r>
            <a:r>
              <a:rPr lang="zh-TW" altLang="en-US" sz="2400" dirty="0" smtClean="0">
                <a:latin typeface="+mn-ea"/>
              </a:rPr>
              <a:t>製程限制</a:t>
            </a:r>
            <a:r>
              <a:rPr lang="en-US" altLang="zh-TW" sz="2400" dirty="0" smtClean="0">
                <a:latin typeface="+mn-ea"/>
              </a:rPr>
              <a:t>:</a:t>
            </a:r>
          </a:p>
          <a:p>
            <a:r>
              <a:rPr lang="zh-TW" altLang="en-US" sz="2400" dirty="0" smtClean="0">
                <a:latin typeface="+mn-ea"/>
              </a:rPr>
              <a:t>   大肚山紅土使用</a:t>
            </a:r>
            <a:r>
              <a:rPr lang="zh-TW" altLang="en-US" sz="2400" dirty="0">
                <a:latin typeface="+mn-ea"/>
              </a:rPr>
              <a:t>粗目過篩調製的調配土在創作中，因其</a:t>
            </a:r>
            <a:r>
              <a:rPr lang="zh-TW" altLang="en-US" sz="2400" dirty="0" smtClean="0">
                <a:latin typeface="+mn-ea"/>
              </a:rPr>
              <a:t>礫</a:t>
            </a:r>
            <a:endParaRPr lang="en-US" altLang="zh-TW" sz="2400" dirty="0" smtClean="0">
              <a:latin typeface="+mn-ea"/>
            </a:endParaRPr>
          </a:p>
          <a:p>
            <a:r>
              <a:rPr lang="zh-TW" altLang="en-US" sz="2400" dirty="0">
                <a:latin typeface="+mn-ea"/>
              </a:rPr>
              <a:t> </a:t>
            </a:r>
            <a:r>
              <a:rPr lang="zh-TW" altLang="en-US" sz="2400" dirty="0" smtClean="0">
                <a:latin typeface="+mn-ea"/>
              </a:rPr>
              <a:t>   質</a:t>
            </a:r>
            <a:r>
              <a:rPr lang="zh-TW" altLang="en-US" sz="2400" dirty="0">
                <a:latin typeface="+mn-ea"/>
              </a:rPr>
              <a:t>成份高</a:t>
            </a:r>
            <a:r>
              <a:rPr lang="zh-TW" altLang="en-US" sz="2400" dirty="0" smtClean="0">
                <a:latin typeface="+mn-ea"/>
              </a:rPr>
              <a:t>、黏性</a:t>
            </a:r>
            <a:r>
              <a:rPr lang="zh-TW" altLang="en-US" sz="2400" dirty="0">
                <a:latin typeface="+mn-ea"/>
              </a:rPr>
              <a:t>低、塑性差、延展不佳，製作過程易於</a:t>
            </a:r>
            <a:r>
              <a:rPr lang="zh-TW" altLang="en-US" sz="2400" dirty="0" smtClean="0">
                <a:latin typeface="+mn-ea"/>
              </a:rPr>
              <a:t>龜</a:t>
            </a:r>
            <a:endParaRPr lang="en-US" altLang="zh-TW" sz="2400" dirty="0" smtClean="0">
              <a:latin typeface="+mn-ea"/>
            </a:endParaRPr>
          </a:p>
          <a:p>
            <a:r>
              <a:rPr lang="zh-TW" altLang="en-US" sz="2400" dirty="0">
                <a:latin typeface="+mn-ea"/>
              </a:rPr>
              <a:t> </a:t>
            </a:r>
            <a:r>
              <a:rPr lang="zh-TW" altLang="en-US" sz="2400" dirty="0" smtClean="0">
                <a:latin typeface="+mn-ea"/>
              </a:rPr>
              <a:t>   裂</a:t>
            </a:r>
            <a:r>
              <a:rPr lang="zh-TW" altLang="en-US" sz="2400" dirty="0">
                <a:latin typeface="+mn-ea"/>
              </a:rPr>
              <a:t>、崩斷</a:t>
            </a:r>
            <a:r>
              <a:rPr lang="zh-TW" altLang="en-US" sz="2400" dirty="0" smtClean="0">
                <a:latin typeface="+mn-ea"/>
              </a:rPr>
              <a:t>，如</a:t>
            </a:r>
            <a:r>
              <a:rPr lang="zh-TW" altLang="en-US" sz="2400" dirty="0">
                <a:latin typeface="+mn-ea"/>
              </a:rPr>
              <a:t>茶壺把於彎曲乾燥階段易斷裂，茶壺蜂巢</a:t>
            </a:r>
            <a:r>
              <a:rPr lang="zh-TW" altLang="en-US" sz="2400" dirty="0" smtClean="0">
                <a:latin typeface="+mn-ea"/>
              </a:rPr>
              <a:t>鑽</a:t>
            </a:r>
            <a:endParaRPr lang="en-US" altLang="zh-TW" sz="2400" dirty="0" smtClean="0">
              <a:latin typeface="+mn-ea"/>
            </a:endParaRPr>
          </a:p>
          <a:p>
            <a:r>
              <a:rPr lang="zh-TW" altLang="en-US" sz="2400" dirty="0">
                <a:latin typeface="+mn-ea"/>
              </a:rPr>
              <a:t> </a:t>
            </a:r>
            <a:r>
              <a:rPr lang="zh-TW" altLang="en-US" sz="2400" dirty="0" smtClean="0">
                <a:latin typeface="+mn-ea"/>
              </a:rPr>
              <a:t>   孔</a:t>
            </a:r>
            <a:r>
              <a:rPr lang="zh-TW" altLang="en-US" sz="2400" dirty="0">
                <a:latin typeface="+mn-ea"/>
              </a:rPr>
              <a:t>易脆裂</a:t>
            </a:r>
            <a:r>
              <a:rPr lang="zh-TW" altLang="en-US" sz="2400" dirty="0" smtClean="0">
                <a:latin typeface="+mn-ea"/>
              </a:rPr>
              <a:t>、泥</a:t>
            </a:r>
            <a:r>
              <a:rPr lang="zh-TW" altLang="en-US" sz="2400" dirty="0">
                <a:latin typeface="+mn-ea"/>
              </a:rPr>
              <a:t>條成型易乾裂</a:t>
            </a:r>
            <a:r>
              <a:rPr lang="en-US" altLang="zh-TW" sz="2400" dirty="0">
                <a:latin typeface="+mn-ea"/>
              </a:rPr>
              <a:t>••</a:t>
            </a:r>
            <a:r>
              <a:rPr lang="zh-TW" altLang="en-US" sz="2400" dirty="0">
                <a:latin typeface="+mn-ea"/>
              </a:rPr>
              <a:t>等。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F1713F-9BE5-4AA0-9641-DCC384C2362A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142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25840" y="188640"/>
            <a:ext cx="842493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+mj-ea"/>
                <a:ea typeface="+mj-ea"/>
              </a:rPr>
              <a:t>三</a:t>
            </a:r>
            <a:r>
              <a:rPr lang="zh-TW" altLang="en-US" sz="3600" dirty="0" smtClean="0">
                <a:latin typeface="新細明體"/>
                <a:ea typeface="新細明體"/>
              </a:rPr>
              <a:t>、</a:t>
            </a:r>
            <a:r>
              <a:rPr lang="zh-TW" altLang="en-US" sz="3600" dirty="0" smtClean="0">
                <a:latin typeface="+mj-ea"/>
                <a:ea typeface="+mj-ea"/>
              </a:rPr>
              <a:t>大肚</a:t>
            </a:r>
            <a:r>
              <a:rPr lang="zh-TW" altLang="en-US" sz="3600" dirty="0">
                <a:latin typeface="+mj-ea"/>
                <a:ea typeface="+mj-ea"/>
              </a:rPr>
              <a:t>山</a:t>
            </a:r>
            <a:r>
              <a:rPr lang="zh-TW" altLang="en-US" sz="3600" dirty="0" smtClean="0">
                <a:latin typeface="+mj-ea"/>
                <a:ea typeface="+mj-ea"/>
              </a:rPr>
              <a:t>紅土</a:t>
            </a:r>
            <a:r>
              <a:rPr lang="zh-TW" altLang="en-US" sz="3600" dirty="0">
                <a:latin typeface="+mj-ea"/>
                <a:ea typeface="+mj-ea"/>
              </a:rPr>
              <a:t>創作運用</a:t>
            </a:r>
            <a:r>
              <a:rPr lang="zh-TW" altLang="en-US" sz="3600" dirty="0" smtClean="0">
                <a:latin typeface="+mj-ea"/>
                <a:ea typeface="+mj-ea"/>
              </a:rPr>
              <a:t>表現</a:t>
            </a:r>
            <a:endParaRPr lang="en-US" altLang="zh-TW" sz="3600" dirty="0" smtClean="0">
              <a:latin typeface="+mj-ea"/>
              <a:ea typeface="+mj-ea"/>
            </a:endParaRPr>
          </a:p>
          <a:p>
            <a:endParaRPr lang="en-US" altLang="zh-TW" sz="2800" dirty="0" smtClean="0">
              <a:latin typeface="新細明體"/>
              <a:ea typeface="新細明體"/>
            </a:endParaRPr>
          </a:p>
          <a:p>
            <a:endParaRPr lang="zh-TW" altLang="en-US" sz="2800" dirty="0">
              <a:latin typeface="+mj-ea"/>
              <a:ea typeface="+mj-ea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925" y="836712"/>
            <a:ext cx="4639499" cy="233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D:\亞太-茶陶研究所\1陳茂松論文檔\2016.05.26論文整理檔\圖檔\赭紅土試片\大肚山土彩繪_9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3" y="5075734"/>
            <a:ext cx="7633287" cy="160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亞太-茶陶研究所\1陳茂松論文檔\2016.05.26論文整理檔\圖檔\赭紅土試片\大肚山土彩繪_99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47374"/>
            <a:ext cx="7918347" cy="177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25840" y="1340768"/>
            <a:ext cx="3423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1</a:t>
            </a:r>
            <a:r>
              <a:rPr lang="zh-TW" altLang="en-US" sz="2800" dirty="0" smtClean="0">
                <a:latin typeface="新細明體"/>
                <a:ea typeface="新細明體"/>
              </a:rPr>
              <a:t>、前導性實驗</a:t>
            </a:r>
            <a:endParaRPr lang="zh-TW" altLang="en-US" sz="28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F1713F-9BE5-4AA0-9641-DCC384C2362A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271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壁窗">
  <a:themeElements>
    <a:clrScheme name="壁窗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壁窗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壁窗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13121</TotalTime>
  <Words>3337</Words>
  <Application>Microsoft Office PowerPoint</Application>
  <PresentationFormat>如螢幕大小 (4:3)</PresentationFormat>
  <Paragraphs>294</Paragraphs>
  <Slides>33</Slides>
  <Notes>12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40" baseType="lpstr">
      <vt:lpstr>新細明體</vt:lpstr>
      <vt:lpstr>標楷體</vt:lpstr>
      <vt:lpstr>Calibri</vt:lpstr>
      <vt:lpstr>Century Schoolbook</vt:lpstr>
      <vt:lpstr>Wingdings</vt:lpstr>
      <vt:lpstr>Wingdings 2</vt:lpstr>
      <vt:lpstr>壁窗</vt:lpstr>
      <vt:lpstr>PowerPoint 簡報</vt:lpstr>
      <vt:lpstr>PowerPoint 簡報</vt:lpstr>
      <vt:lpstr>大綱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C1050331</dc:creator>
  <cp:lastModifiedBy>USER</cp:lastModifiedBy>
  <cp:revision>229</cp:revision>
  <dcterms:created xsi:type="dcterms:W3CDTF">2016-10-03T23:09:32Z</dcterms:created>
  <dcterms:modified xsi:type="dcterms:W3CDTF">2020-04-24T15:33:27Z</dcterms:modified>
</cp:coreProperties>
</file>